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7"/>
  </p:notesMasterIdLst>
  <p:sldIdLst>
    <p:sldId id="261" r:id="rId5"/>
    <p:sldId id="262" r:id="rId6"/>
    <p:sldId id="263" r:id="rId8"/>
    <p:sldId id="335" r:id="rId9"/>
    <p:sldId id="298" r:id="rId10"/>
    <p:sldId id="314" r:id="rId11"/>
    <p:sldId id="301" r:id="rId12"/>
    <p:sldId id="302" r:id="rId13"/>
    <p:sldId id="303" r:id="rId14"/>
    <p:sldId id="304" r:id="rId15"/>
    <p:sldId id="305" r:id="rId16"/>
    <p:sldId id="306" r:id="rId17"/>
    <p:sldId id="357" r:id="rId18"/>
    <p:sldId id="264" r:id="rId19"/>
    <p:sldId id="371" r:id="rId20"/>
    <p:sldId id="309" r:id="rId21"/>
    <p:sldId id="370" r:id="rId22"/>
    <p:sldId id="310" r:id="rId23"/>
    <p:sldId id="311" r:id="rId24"/>
    <p:sldId id="312" r:id="rId25"/>
    <p:sldId id="313" r:id="rId26"/>
    <p:sldId id="330" r:id="rId27"/>
    <p:sldId id="332" r:id="rId28"/>
    <p:sldId id="331" r:id="rId29"/>
    <p:sldId id="358" r:id="rId30"/>
    <p:sldId id="308" r:id="rId31"/>
    <p:sldId id="26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B94C8-1318-4BC0-902A-936B04FB07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4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3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6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1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3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4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44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5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57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6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6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76.xml"/><Relationship Id="rId4" Type="http://schemas.openxmlformats.org/officeDocument/2006/relationships/image" Target="file:///C:\Users\1V994W2\Documents\Tencent%20Files\574576071\FileRecv\&#25340;&#35013;&#32032;&#26448;\forright\\42\subject_holdleft_42,122,231_0_lively_full_0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175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8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84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9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92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20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99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21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11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21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23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24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25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6" Type="http://schemas.openxmlformats.org/officeDocument/2006/relationships/tags" Target="../tags/tag261.xml"/><Relationship Id="rId15" Type="http://schemas.openxmlformats.org/officeDocument/2006/relationships/tags" Target="../tags/tag260.xml"/><Relationship Id="rId14" Type="http://schemas.openxmlformats.org/officeDocument/2006/relationships/tags" Target="../tags/tag259.xml"/><Relationship Id="rId13" Type="http://schemas.openxmlformats.org/officeDocument/2006/relationships/tags" Target="../tags/tag258.xml"/><Relationship Id="rId12" Type="http://schemas.openxmlformats.org/officeDocument/2006/relationships/tags" Target="../tags/tag25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26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098184" y="1955801"/>
            <a:ext cx="5931516" cy="2794000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>
              <a:defRPr lang="zh-CN" altLang="en-US" sz="72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3356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33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4577716" y="1351598"/>
            <a:ext cx="827656" cy="4209415"/>
          </a:xfrm>
        </p:spPr>
        <p:txBody>
          <a:bodyPr vert="eaVert" wrap="square" lIns="91440" tIns="45720" rIns="91440" bIns="45720" rtlCol="0" anchor="t" anchorCtr="0">
            <a:normAutofit/>
          </a:bodyPr>
          <a:lstStyle>
            <a:lvl1pPr marL="0" indent="0">
              <a:buNone/>
              <a:defRPr kumimoji="0" lang="zh-CN" altLang="en-US" b="0" i="0" spc="3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521960" y="1351598"/>
            <a:ext cx="762726" cy="4209415"/>
          </a:xfrm>
        </p:spPr>
        <p:txBody>
          <a:bodyPr vert="eaVert" wrap="square" lIns="91440" tIns="45720" rIns="91440" bIns="45720" rtlCol="0" anchor="b" anchorCtr="0">
            <a:normAutofit/>
          </a:bodyPr>
          <a:lstStyle>
            <a:lvl1pPr>
              <a:defRPr lang="zh-CN" altLang="en-US" sz="3200" b="0" spc="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335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33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33568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33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335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33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3356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335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3356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335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3125454" y="2359025"/>
            <a:ext cx="5789930" cy="1398905"/>
          </a:xfrm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>
              <a:defRPr lang="zh-CN" altLang="en-US" sz="8000" b="0" spc="10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3467100" y="3943267"/>
            <a:ext cx="5143500" cy="70493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3356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33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335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33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633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335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33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335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33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224432"/>
            <a:ext cx="720090" cy="633568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224432"/>
            <a:ext cx="720090" cy="633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432473"/>
            <a:ext cx="1620202" cy="142552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432473"/>
            <a:ext cx="1620202" cy="1425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6948703" y="2137727"/>
            <a:ext cx="4825365" cy="221234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7025538" y="4350068"/>
            <a:ext cx="1786571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504176" y="2490153"/>
            <a:ext cx="5438775" cy="71437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504176" y="3321369"/>
            <a:ext cx="5438775" cy="106743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0" y="633030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989128" y="3932238"/>
            <a:ext cx="435991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989128" y="2555558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9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6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0" y="0"/>
            <a:ext cx="720090" cy="6819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11471910" y="0"/>
            <a:ext cx="720090" cy="5276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0"/>
            <a:ext cx="720090" cy="6818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0" y="0"/>
            <a:ext cx="720090" cy="6819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11471910" y="0"/>
            <a:ext cx="720090" cy="5276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0" y="0"/>
            <a:ext cx="720090" cy="6819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11471910" y="0"/>
            <a:ext cx="720090" cy="5276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6176010"/>
            <a:ext cx="720090" cy="6819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0" y="6330315"/>
            <a:ext cx="720090" cy="5276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10571480" y="5323840"/>
            <a:ext cx="1619885" cy="153416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5670550"/>
            <a:ext cx="1619885" cy="11874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7.xml"/><Relationship Id="rId23" Type="http://schemas.openxmlformats.org/officeDocument/2006/relationships/tags" Target="../tags/tag136.xml"/><Relationship Id="rId22" Type="http://schemas.openxmlformats.org/officeDocument/2006/relationships/tags" Target="../tags/tag135.xml"/><Relationship Id="rId21" Type="http://schemas.openxmlformats.org/officeDocument/2006/relationships/tags" Target="../tags/tag134.xml"/><Relationship Id="rId20" Type="http://schemas.openxmlformats.org/officeDocument/2006/relationships/tags" Target="../tags/tag133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2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275.xml"/><Relationship Id="rId23" Type="http://schemas.openxmlformats.org/officeDocument/2006/relationships/tags" Target="../tags/tag274.xml"/><Relationship Id="rId22" Type="http://schemas.openxmlformats.org/officeDocument/2006/relationships/tags" Target="../tags/tag273.xml"/><Relationship Id="rId21" Type="http://schemas.openxmlformats.org/officeDocument/2006/relationships/tags" Target="../tags/tag272.xml"/><Relationship Id="rId20" Type="http://schemas.openxmlformats.org/officeDocument/2006/relationships/tags" Target="../tags/tag271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70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79.xml"/><Relationship Id="rId5" Type="http://schemas.openxmlformats.org/officeDocument/2006/relationships/image" Target="../media/image14.jpeg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tags" Target="../tags/tag329.xml"/><Relationship Id="rId7" Type="http://schemas.openxmlformats.org/officeDocument/2006/relationships/image" Target="../media/image36.png"/><Relationship Id="rId6" Type="http://schemas.openxmlformats.org/officeDocument/2006/relationships/tags" Target="../tags/tag328.xml"/><Relationship Id="rId5" Type="http://schemas.openxmlformats.org/officeDocument/2006/relationships/image" Target="../media/image35.png"/><Relationship Id="rId4" Type="http://schemas.openxmlformats.org/officeDocument/2006/relationships/tags" Target="../tags/tag327.xml"/><Relationship Id="rId3" Type="http://schemas.openxmlformats.org/officeDocument/2006/relationships/image" Target="../media/image34.png"/><Relationship Id="rId2" Type="http://schemas.openxmlformats.org/officeDocument/2006/relationships/tags" Target="../tags/tag326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image" Target="../media/image39.png"/><Relationship Id="rId5" Type="http://schemas.openxmlformats.org/officeDocument/2006/relationships/tags" Target="../tags/tag33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330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tags" Target="../tags/tag341.xml"/><Relationship Id="rId7" Type="http://schemas.openxmlformats.org/officeDocument/2006/relationships/image" Target="../media/image43.png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image" Target="../media/image42.png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1" Type="http://schemas.openxmlformats.org/officeDocument/2006/relationships/slideLayout" Target="../slideLayouts/slideLayout32.xml"/><Relationship Id="rId10" Type="http://schemas.openxmlformats.org/officeDocument/2006/relationships/tags" Target="../tags/tag34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2.xml"/><Relationship Id="rId6" Type="http://schemas.openxmlformats.org/officeDocument/2006/relationships/tags" Target="../tags/tag347.xml"/><Relationship Id="rId5" Type="http://schemas.openxmlformats.org/officeDocument/2006/relationships/tags" Target="../tags/tag346.xml"/><Relationship Id="rId4" Type="http://schemas.openxmlformats.org/officeDocument/2006/relationships/tags" Target="../tags/tag345.xml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tags" Target="../tags/tag34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348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image" Target="../media/image50.png"/><Relationship Id="rId7" Type="http://schemas.openxmlformats.org/officeDocument/2006/relationships/tags" Target="../tags/tag353.xml"/><Relationship Id="rId6" Type="http://schemas.openxmlformats.org/officeDocument/2006/relationships/image" Target="../media/image49.png"/><Relationship Id="rId5" Type="http://schemas.openxmlformats.org/officeDocument/2006/relationships/tags" Target="../tags/tag352.xml"/><Relationship Id="rId4" Type="http://schemas.openxmlformats.org/officeDocument/2006/relationships/image" Target="../media/image48.png"/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1" Type="http://schemas.openxmlformats.org/officeDocument/2006/relationships/slideLayout" Target="../slideLayouts/slideLayout32.xml"/><Relationship Id="rId10" Type="http://schemas.openxmlformats.org/officeDocument/2006/relationships/tags" Target="../tags/tag355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tags" Target="../tags/tag35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image" Target="../media/image54.png"/><Relationship Id="rId4" Type="http://schemas.openxmlformats.org/officeDocument/2006/relationships/tags" Target="../tags/tag360.xml"/><Relationship Id="rId3" Type="http://schemas.openxmlformats.org/officeDocument/2006/relationships/image" Target="../media/image53.png"/><Relationship Id="rId2" Type="http://schemas.openxmlformats.org/officeDocument/2006/relationships/tags" Target="../tags/tag359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tags" Target="../tags/tag36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image" Target="../media/image16.png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291.xml"/><Relationship Id="rId13" Type="http://schemas.openxmlformats.org/officeDocument/2006/relationships/tags" Target="../tags/tag290.xml"/><Relationship Id="rId12" Type="http://schemas.openxmlformats.org/officeDocument/2006/relationships/tags" Target="../tags/tag289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tags" Target="../tags/tag368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tags" Target="../tags/tag373.xml"/><Relationship Id="rId5" Type="http://schemas.openxmlformats.org/officeDocument/2006/relationships/tags" Target="../tags/tag372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tags" Target="../tags/tag371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tags" Target="../tags/tag377.xml"/><Relationship Id="rId7" Type="http://schemas.openxmlformats.org/officeDocument/2006/relationships/image" Target="../media/image63.png"/><Relationship Id="rId6" Type="http://schemas.openxmlformats.org/officeDocument/2006/relationships/tags" Target="../tags/tag37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2.xml"/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tags" Target="../tags/tag38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tags" Target="../tags/tag380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tags" Target="../tags/tag38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382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85.xml"/><Relationship Id="rId3" Type="http://schemas.openxmlformats.org/officeDocument/2006/relationships/image" Target="../media/image72.png"/><Relationship Id="rId2" Type="http://schemas.openxmlformats.org/officeDocument/2006/relationships/tags" Target="../tags/tag384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0.xml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2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297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7" Type="http://schemas.openxmlformats.org/officeDocument/2006/relationships/tags" Target="../tags/tag30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tags" Target="../tags/tag300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1" Type="http://schemas.openxmlformats.org/officeDocument/2006/relationships/slideLayout" Target="../slideLayouts/slideLayout32.xml"/><Relationship Id="rId10" Type="http://schemas.openxmlformats.org/officeDocument/2006/relationships/tags" Target="../tags/tag308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image" Target="../media/image27.png"/><Relationship Id="rId7" Type="http://schemas.openxmlformats.org/officeDocument/2006/relationships/tags" Target="../tags/tag312.xml"/><Relationship Id="rId6" Type="http://schemas.openxmlformats.org/officeDocument/2006/relationships/image" Target="../media/image26.png"/><Relationship Id="rId5" Type="http://schemas.openxmlformats.org/officeDocument/2006/relationships/tags" Target="../tags/tag311.xml"/><Relationship Id="rId4" Type="http://schemas.openxmlformats.org/officeDocument/2006/relationships/image" Target="../media/image25.png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2" Type="http://schemas.openxmlformats.org/officeDocument/2006/relationships/slideLayout" Target="../slideLayouts/slideLayout32.xml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image" Target="../media/image30.png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316.xml"/><Relationship Id="rId10" Type="http://schemas.openxmlformats.org/officeDocument/2006/relationships/slideLayout" Target="../slideLayouts/slideLayout3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tags" Target="../tags/tag324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tags" Target="../tags/tag323.xml"/><Relationship Id="rId4" Type="http://schemas.openxmlformats.org/officeDocument/2006/relationships/image" Target="../media/image31.png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0" Type="http://schemas.openxmlformats.org/officeDocument/2006/relationships/slideLayout" Target="../slideLayouts/slideLayout3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4" name="组合 23"/>
          <p:cNvGrpSpPr/>
          <p:nvPr/>
        </p:nvGrpSpPr>
        <p:grpSpPr>
          <a:xfrm>
            <a:off x="1462405" y="2389505"/>
            <a:ext cx="5049520" cy="1507490"/>
            <a:chOff x="2033" y="3763"/>
            <a:chExt cx="7952" cy="2374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2033" y="5315"/>
              <a:ext cx="795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1B3488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福建康佰家医药集团有限公司</a:t>
              </a:r>
              <a:endParaRPr lang="zh-CN" altLang="en-US" sz="2800">
                <a:solidFill>
                  <a:srgbClr val="1B348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文本框 158"/>
            <p:cNvSpPr txBox="1"/>
            <p:nvPr>
              <p:custDataLst>
                <p:tags r:id="rId3"/>
              </p:custDataLst>
            </p:nvPr>
          </p:nvSpPr>
          <p:spPr>
            <a:xfrm>
              <a:off x="2473" y="3763"/>
              <a:ext cx="6604" cy="1071"/>
            </a:xfrm>
            <a:prstGeom prst="rect">
              <a:avLst/>
            </a:prstGeom>
            <a:noFill/>
          </p:spPr>
          <p:txBody>
            <a:bodyPr wrap="none" lIns="65032" tIns="32516" rIns="65032" bIns="32516" rtlCol="0">
              <a:spAutoFit/>
            </a:bodyPr>
            <a:p>
              <a:r>
                <a:rPr kumimoji="1" lang="zh-CN" altLang="en-US" sz="4000" b="1" kern="5000" dirty="0">
                  <a:solidFill>
                    <a:srgbClr val="1B3488"/>
                  </a:solidFill>
                  <a:latin typeface="微软雅黑" panose="020B0503020204020204" charset="-122"/>
                  <a:ea typeface="微软雅黑" panose="020B0503020204020204" charset="-122"/>
                </a:rPr>
                <a:t>中药预订操作手册</a:t>
              </a:r>
              <a:endParaRPr kumimoji="1" lang="zh-CN" altLang="en-US" sz="4000" b="1" kern="5000" dirty="0">
                <a:solidFill>
                  <a:srgbClr val="1B348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4"/>
              </p:custDataLst>
            </p:nvPr>
          </p:nvCxnSpPr>
          <p:spPr>
            <a:xfrm>
              <a:off x="2171" y="5115"/>
              <a:ext cx="7208" cy="0"/>
            </a:xfrm>
            <a:prstGeom prst="line">
              <a:avLst/>
            </a:prstGeom>
            <a:ln w="25400">
              <a:solidFill>
                <a:srgbClr val="1B3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中药预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80" y="1671320"/>
            <a:ext cx="4572000" cy="31527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763905" y="629920"/>
            <a:ext cx="10627995" cy="5420360"/>
            <a:chOff x="1203" y="992"/>
            <a:chExt cx="16737" cy="8536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1203" y="992"/>
              <a:ext cx="414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8</a:t>
              </a:r>
              <a:r>
                <a:rPr lang="zh-CN" altLang="en-US"/>
                <a:t>、取药方式</a:t>
              </a:r>
              <a:r>
                <a:rPr lang="en-US" altLang="zh-CN"/>
                <a:t>-</a:t>
              </a:r>
              <a:r>
                <a:rPr lang="zh-CN" altLang="en-US"/>
                <a:t>到店自提</a:t>
              </a:r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3" y="1650"/>
              <a:ext cx="3792" cy="7845"/>
            </a:xfrm>
            <a:prstGeom prst="rect">
              <a:avLst/>
            </a:prstGeom>
          </p:spPr>
        </p:pic>
        <p:sp>
          <p:nvSpPr>
            <p:cNvPr id="7" name="线形标注 2(带强调线) 6"/>
            <p:cNvSpPr/>
            <p:nvPr>
              <p:custDataLst>
                <p:tags r:id="rId4"/>
              </p:custDataLst>
            </p:nvPr>
          </p:nvSpPr>
          <p:spPr>
            <a:xfrm>
              <a:off x="5575" y="3236"/>
              <a:ext cx="3745" cy="1955"/>
            </a:xfrm>
            <a:prstGeom prst="accentCallout2">
              <a:avLst>
                <a:gd name="adj1" fmla="val 72972"/>
                <a:gd name="adj2" fmla="val -1410"/>
                <a:gd name="adj3" fmla="val 73596"/>
                <a:gd name="adj4" fmla="val -6729"/>
                <a:gd name="adj5" fmla="val 117340"/>
                <a:gd name="adj6" fmla="val -40614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取药方式：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</a:rPr>
                <a:t>选择门店后才展示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根据所选门店支持的取药方式显示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2" y="1650"/>
              <a:ext cx="3786" cy="7878"/>
            </a:xfrm>
            <a:prstGeom prst="rect">
              <a:avLst/>
            </a:prstGeom>
          </p:spPr>
        </p:pic>
        <p:sp>
          <p:nvSpPr>
            <p:cNvPr id="11" name="线形标注 2(带强调线) 10"/>
            <p:cNvSpPr/>
            <p:nvPr>
              <p:custDataLst>
                <p:tags r:id="rId6"/>
              </p:custDataLst>
            </p:nvPr>
          </p:nvSpPr>
          <p:spPr>
            <a:xfrm>
              <a:off x="5155" y="5800"/>
              <a:ext cx="4905" cy="2168"/>
            </a:xfrm>
            <a:prstGeom prst="accentCallout2">
              <a:avLst>
                <a:gd name="adj1" fmla="val 39345"/>
                <a:gd name="adj2" fmla="val 102507"/>
                <a:gd name="adj3" fmla="val 39667"/>
                <a:gd name="adj4" fmla="val 106890"/>
                <a:gd name="adj5" fmla="val 85747"/>
                <a:gd name="adj6" fmla="val 13977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到店自提</a:t>
              </a:r>
              <a:r>
                <a:rPr lang="en-US" altLang="zh-CN">
                  <a:solidFill>
                    <a:schemeClr val="tx1"/>
                  </a:solidFill>
                </a:rPr>
                <a:t>-</a:t>
              </a:r>
              <a:r>
                <a:rPr lang="zh-CN" altLang="en-US">
                  <a:solidFill>
                    <a:schemeClr val="tx1"/>
                  </a:solidFill>
                </a:rPr>
                <a:t>取药时间：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</a:rPr>
                <a:t>默认展示当前时间后</a:t>
              </a:r>
              <a:r>
                <a:rPr lang="en-US" altLang="zh-CN">
                  <a:solidFill>
                    <a:schemeClr val="tx1"/>
                  </a:solidFill>
                </a:rPr>
                <a:t>2.+h</a:t>
              </a:r>
              <a:r>
                <a:rPr lang="zh-CN" altLang="en-US">
                  <a:solidFill>
                    <a:schemeClr val="tx1"/>
                  </a:solidFill>
                </a:rPr>
                <a:t>到第</a:t>
              </a:r>
              <a:r>
                <a:rPr lang="en-US" altLang="zh-CN">
                  <a:solidFill>
                    <a:schemeClr val="tx1"/>
                  </a:solidFill>
                </a:rPr>
                <a:t>7</a:t>
              </a:r>
              <a:r>
                <a:rPr lang="zh-CN" altLang="en-US">
                  <a:solidFill>
                    <a:schemeClr val="tx1"/>
                  </a:solidFill>
                </a:rPr>
                <a:t>日内的有效时间段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78" y="1666"/>
              <a:ext cx="3762" cy="7845"/>
            </a:xfrm>
            <a:prstGeom prst="rect">
              <a:avLst/>
            </a:prstGeom>
          </p:spPr>
        </p:pic>
      </p:grp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92505" y="629920"/>
            <a:ext cx="3577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9</a:t>
            </a:r>
            <a:r>
              <a:rPr lang="zh-CN" altLang="en-US"/>
              <a:t>、取药方式</a:t>
            </a:r>
            <a:r>
              <a:rPr lang="en-US" altLang="zh-CN"/>
              <a:t>-</a:t>
            </a:r>
            <a:r>
              <a:rPr lang="zh-CN" altLang="en-US">
                <a:sym typeface="+mn-ea"/>
              </a:rPr>
              <a:t>骑手配送</a:t>
            </a:r>
            <a:r>
              <a:rPr lang="en-US" altLang="zh-CN">
                <a:sym typeface="+mn-ea"/>
              </a:rPr>
              <a:t>or</a:t>
            </a:r>
            <a:r>
              <a:rPr lang="zh-CN" altLang="en-US">
                <a:sym typeface="+mn-ea"/>
              </a:rPr>
              <a:t>快递送达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456"/>
          <a:stretch>
            <a:fillRect/>
          </a:stretch>
        </p:blipFill>
        <p:spPr>
          <a:xfrm>
            <a:off x="6021070" y="1056640"/>
            <a:ext cx="2421890" cy="49936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960" y="1056640"/>
            <a:ext cx="2398395" cy="4984750"/>
          </a:xfrm>
          <a:prstGeom prst="rect">
            <a:avLst/>
          </a:prstGeom>
        </p:spPr>
      </p:pic>
      <p:sp>
        <p:nvSpPr>
          <p:cNvPr id="11" name="线形标注 2(带强调线) 10"/>
          <p:cNvSpPr/>
          <p:nvPr>
            <p:custDataLst>
              <p:tags r:id="rId5"/>
            </p:custDataLst>
          </p:nvPr>
        </p:nvSpPr>
        <p:spPr>
          <a:xfrm>
            <a:off x="3748405" y="3599180"/>
            <a:ext cx="3572510" cy="1549400"/>
          </a:xfrm>
          <a:prstGeom prst="accentCallout2">
            <a:avLst>
              <a:gd name="adj1" fmla="val 39345"/>
              <a:gd name="adj2" fmla="val 102507"/>
              <a:gd name="adj3" fmla="val 39667"/>
              <a:gd name="adj4" fmla="val 106890"/>
              <a:gd name="adj5" fmla="val -16605"/>
              <a:gd name="adj6" fmla="val 137744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Font typeface="Wingdings" panose="05000000000000000000" charset="0"/>
              <a:buNone/>
            </a:pPr>
            <a:r>
              <a:rPr lang="zh-CN">
                <a:solidFill>
                  <a:schemeClr val="tx1"/>
                </a:solidFill>
              </a:rPr>
              <a:t>收货地址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若不存在相关信息，显示暂无收货地址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</a:rPr>
              <a:t>支持手动输入和获取微信地址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支持新增修改删除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45" y="1056640"/>
            <a:ext cx="2411730" cy="4996180"/>
          </a:xfrm>
          <a:prstGeom prst="rect">
            <a:avLst/>
          </a:prstGeom>
        </p:spPr>
      </p:pic>
      <p:sp>
        <p:nvSpPr>
          <p:cNvPr id="7" name="线形标注 2(带强调线) 6"/>
          <p:cNvSpPr/>
          <p:nvPr>
            <p:custDataLst>
              <p:tags r:id="rId7"/>
            </p:custDataLst>
          </p:nvPr>
        </p:nvSpPr>
        <p:spPr>
          <a:xfrm>
            <a:off x="3653790" y="2199005"/>
            <a:ext cx="2159635" cy="1088390"/>
          </a:xfrm>
          <a:prstGeom prst="accentCallout2">
            <a:avLst>
              <a:gd name="adj1" fmla="val 64501"/>
              <a:gd name="adj2" fmla="val -2216"/>
              <a:gd name="adj3" fmla="val 64296"/>
              <a:gd name="adj4" fmla="val -6328"/>
              <a:gd name="adj5" fmla="val 121995"/>
              <a:gd name="adj6" fmla="val -26933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</a:rPr>
              <a:t>配送：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</a:rPr>
              <a:t>点击收货地址，跳转收货地址页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1510030" y="974725"/>
            <a:ext cx="9447530" cy="4993005"/>
            <a:chOff x="2378" y="1535"/>
            <a:chExt cx="14878" cy="786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8" y="1558"/>
              <a:ext cx="3737" cy="784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" y="1535"/>
              <a:ext cx="3805" cy="7863"/>
            </a:xfrm>
            <a:prstGeom prst="rect">
              <a:avLst/>
            </a:prstGeom>
          </p:spPr>
        </p:pic>
        <p:sp>
          <p:nvSpPr>
            <p:cNvPr id="8" name="线形标注 2(带强调线) 7"/>
            <p:cNvSpPr/>
            <p:nvPr>
              <p:custDataLst>
                <p:tags r:id="rId4"/>
              </p:custDataLst>
            </p:nvPr>
          </p:nvSpPr>
          <p:spPr>
            <a:xfrm>
              <a:off x="10661" y="7132"/>
              <a:ext cx="3484" cy="1065"/>
            </a:xfrm>
            <a:prstGeom prst="accentCallout2">
              <a:avLst>
                <a:gd name="adj1" fmla="val 70234"/>
                <a:gd name="adj2" fmla="val -4104"/>
                <a:gd name="adj3" fmla="val 69389"/>
                <a:gd name="adj4" fmla="val -9931"/>
                <a:gd name="adj5" fmla="val 32041"/>
                <a:gd name="adj6" fmla="val -4431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</a:rPr>
                <a:t>备注信息</a:t>
              </a:r>
              <a:r>
                <a:rPr lang="en-US" altLang="zh-CN">
                  <a:solidFill>
                    <a:schemeClr val="tx1"/>
                  </a:solidFill>
                </a:rPr>
                <a:t>(</a:t>
              </a:r>
              <a:r>
                <a:rPr lang="zh-CN" altLang="en-US">
                  <a:solidFill>
                    <a:schemeClr val="tx1"/>
                  </a:solidFill>
                </a:rPr>
                <a:t>选填</a:t>
              </a:r>
              <a:r>
                <a:rPr lang="en-US" altLang="zh-CN">
                  <a:solidFill>
                    <a:schemeClr val="tx1"/>
                  </a:solidFill>
                </a:rPr>
                <a:t>)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7" name="线形标注 2(带强调线) 6"/>
            <p:cNvSpPr/>
            <p:nvPr>
              <p:custDataLst>
                <p:tags r:id="rId5"/>
              </p:custDataLst>
            </p:nvPr>
          </p:nvSpPr>
          <p:spPr>
            <a:xfrm>
              <a:off x="10661" y="1957"/>
              <a:ext cx="6595" cy="4891"/>
            </a:xfrm>
            <a:prstGeom prst="accentCallout2">
              <a:avLst>
                <a:gd name="adj1" fmla="val 68599"/>
                <a:gd name="adj2" fmla="val -2818"/>
                <a:gd name="adj3" fmla="val 69006"/>
                <a:gd name="adj4" fmla="val -6063"/>
                <a:gd name="adj5" fmla="val 93284"/>
                <a:gd name="adj6" fmla="val -17922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骑手配送</a:t>
              </a:r>
              <a:r>
                <a:rPr lang="en-US" altLang="zh-CN">
                  <a:solidFill>
                    <a:schemeClr val="tx1"/>
                  </a:solidFill>
                </a:rPr>
                <a:t>-&gt;</a:t>
              </a:r>
              <a:r>
                <a:rPr lang="zh-CN" altLang="en-US">
                  <a:solidFill>
                    <a:schemeClr val="tx1"/>
                  </a:solidFill>
                </a:rPr>
                <a:t>收货地址：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</a:rPr>
                <a:t>会校验收货地址是否在所选门店的配送范围内</a:t>
              </a:r>
              <a:endParaRPr lang="zh-CN" altLang="en-US">
                <a:solidFill>
                  <a:schemeClr val="tx1"/>
                </a:solidFill>
              </a:endParaRPr>
            </a:p>
            <a:p>
              <a:pPr indent="0" algn="l">
                <a:buFont typeface="Wingdings" panose="05000000000000000000" charset="0"/>
                <a:buNone/>
              </a:pPr>
              <a:r>
                <a:rPr lang="en-US" altLang="zh-CN">
                  <a:solidFill>
                    <a:schemeClr val="tx1"/>
                  </a:solidFill>
                </a:rPr>
                <a:t>     </a:t>
              </a:r>
              <a:r>
                <a:rPr lang="zh-CN" altLang="en-US">
                  <a:solidFill>
                    <a:schemeClr val="tx1"/>
                  </a:solidFill>
                </a:rPr>
                <a:t>在配送范围内：提交成功</a:t>
              </a:r>
              <a:endParaRPr lang="zh-CN" altLang="en-US">
                <a:solidFill>
                  <a:schemeClr val="tx1"/>
                </a:solidFill>
              </a:endParaRPr>
            </a:p>
            <a:p>
              <a:pPr indent="0" algn="l">
                <a:buFont typeface="Wingdings" panose="05000000000000000000" charset="0"/>
                <a:buNone/>
              </a:pPr>
              <a:r>
                <a:rPr lang="en-US" altLang="zh-CN">
                  <a:solidFill>
                    <a:schemeClr val="tx1"/>
                  </a:solidFill>
                  <a:sym typeface="+mn-ea"/>
                </a:rPr>
                <a:t>     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超出配送范围：</a:t>
              </a:r>
              <a:r>
                <a:rPr lang="zh-CN">
                  <a:solidFill>
                    <a:schemeClr val="tx1"/>
                  </a:solidFill>
                  <a:sym typeface="+mn-ea"/>
                </a:rPr>
                <a:t>提示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“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收货地址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不能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 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                             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超过门店配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送范围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”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  <a:sym typeface="+mn-ea"/>
                </a:rPr>
                <a:t>配送范围为当前门店的蜂鸟配送范围</a:t>
              </a:r>
              <a:endParaRPr lang="zh-CN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endParaRPr lang="zh-CN">
                <a:solidFill>
                  <a:schemeClr val="tx1"/>
                </a:solidFill>
                <a:sym typeface="+mn-ea"/>
              </a:endParaRPr>
            </a:p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快递送达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-&gt;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收货地址：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  <a:sym typeface="+mn-ea"/>
                </a:rPr>
                <a:t>不会校验配送距离，均可提交成功</a:t>
              </a:r>
              <a:endParaRPr lang="zh-CN">
                <a:solidFill>
                  <a:schemeClr val="tx1"/>
                </a:solidFill>
                <a:sym typeface="+mn-ea"/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824865" y="629920"/>
            <a:ext cx="9928225" cy="5411470"/>
            <a:chOff x="1299" y="992"/>
            <a:chExt cx="15635" cy="8522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1428" y="992"/>
              <a:ext cx="414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10</a:t>
              </a:r>
              <a:r>
                <a:rPr lang="zh-CN" altLang="en-US"/>
                <a:t>、</a:t>
              </a:r>
              <a:r>
                <a:rPr lang="zh-CN"/>
                <a:t>提交</a:t>
              </a:r>
              <a:endParaRPr lang="zh-CN"/>
            </a:p>
          </p:txBody>
        </p:sp>
        <p:pic>
          <p:nvPicPr>
            <p:cNvPr id="5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3161" y="1643"/>
              <a:ext cx="3773" cy="7851"/>
            </a:xfrm>
            <a:prstGeom prst="rect">
              <a:avLst/>
            </a:prstGeom>
          </p:spPr>
        </p:pic>
        <p:sp>
          <p:nvSpPr>
            <p:cNvPr id="12" name="线形标注 2(带强调线) 11"/>
            <p:cNvSpPr/>
            <p:nvPr>
              <p:custDataLst>
                <p:tags r:id="rId5"/>
              </p:custDataLst>
            </p:nvPr>
          </p:nvSpPr>
          <p:spPr>
            <a:xfrm>
              <a:off x="9161" y="5931"/>
              <a:ext cx="3739" cy="2317"/>
            </a:xfrm>
            <a:prstGeom prst="accentCallout2">
              <a:avLst>
                <a:gd name="adj1" fmla="val 36673"/>
                <a:gd name="adj2" fmla="val 103155"/>
                <a:gd name="adj3" fmla="val 36464"/>
                <a:gd name="adj4" fmla="val 107916"/>
                <a:gd name="adj5" fmla="val -1461"/>
                <a:gd name="adj6" fmla="val 157341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订单详情：</a:t>
              </a:r>
              <a:endParaRPr lang="zh-CN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  <a:sym typeface="+mn-ea"/>
                </a:rPr>
                <a:t>用户付款成功之前，支持取消订单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</a:rPr>
                <a:t>展示门店、订单以及</a:t>
              </a:r>
              <a:r>
                <a:rPr lang="zh-CN" altLang="en-US">
                  <a:solidFill>
                    <a:schemeClr val="tx1"/>
                  </a:solidFill>
                </a:rPr>
                <a:t>流水</a:t>
              </a:r>
              <a:r>
                <a:rPr lang="zh-CN">
                  <a:solidFill>
                    <a:schemeClr val="tx1"/>
                  </a:solidFill>
                  <a:sym typeface="+mn-ea"/>
                </a:rPr>
                <a:t>信息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5116" y="1563"/>
              <a:ext cx="3860" cy="7951"/>
            </a:xfrm>
            <a:prstGeom prst="rect">
              <a:avLst/>
            </a:prstGeom>
          </p:spPr>
        </p:pic>
        <p:sp>
          <p:nvSpPr>
            <p:cNvPr id="7" name="线形标注 2(带强调线) 6"/>
            <p:cNvSpPr/>
            <p:nvPr>
              <p:custDataLst>
                <p:tags r:id="rId8"/>
              </p:custDataLst>
            </p:nvPr>
          </p:nvSpPr>
          <p:spPr>
            <a:xfrm>
              <a:off x="9282" y="2666"/>
              <a:ext cx="3739" cy="2874"/>
            </a:xfrm>
            <a:prstGeom prst="accentCallout2">
              <a:avLst>
                <a:gd name="adj1" fmla="val 36673"/>
                <a:gd name="adj2" fmla="val -2621"/>
                <a:gd name="adj3" fmla="val 36464"/>
                <a:gd name="adj4" fmla="val -7140"/>
                <a:gd name="adj5" fmla="val 92588"/>
                <a:gd name="adj6" fmla="val -36453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提交：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</a:rPr>
                <a:t>提示</a:t>
              </a:r>
              <a:r>
                <a:rPr lang="en-US" altLang="zh-CN">
                  <a:solidFill>
                    <a:schemeClr val="tx1"/>
                  </a:solidFill>
                </a:rPr>
                <a:t>“</a:t>
              </a:r>
              <a:r>
                <a:rPr lang="zh-CN" altLang="en-US">
                  <a:solidFill>
                    <a:schemeClr val="tx1"/>
                  </a:solidFill>
                </a:rPr>
                <a:t>提交成功</a:t>
              </a:r>
              <a:r>
                <a:rPr lang="en-US" altLang="zh-CN">
                  <a:solidFill>
                    <a:schemeClr val="tx1"/>
                  </a:solidFill>
                </a:rPr>
                <a:t>”</a:t>
              </a:r>
              <a:endParaRPr lang="en-US" altLang="zh-CN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用户选择服务通知的权限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选择完成，跳转订单详情页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9" y="1563"/>
              <a:ext cx="3817" cy="7937"/>
            </a:xfrm>
            <a:prstGeom prst="rect">
              <a:avLst/>
            </a:prstGeom>
          </p:spPr>
        </p:pic>
      </p:grp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4504176" y="2694623"/>
            <a:ext cx="5438775" cy="714375"/>
          </a:xfrm>
        </p:spPr>
        <p:txBody>
          <a:bodyPr/>
          <a:lstStyle/>
          <a:p>
            <a:r>
              <a:rPr lang="zh-CN" altLang="en-US"/>
              <a:t>门店聚合端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3"/>
            </p:custDataLst>
          </p:nvPr>
        </p:nvSpPr>
        <p:spPr>
          <a:xfrm>
            <a:off x="4504055" y="3552190"/>
            <a:ext cx="5438775" cy="736600"/>
          </a:xfrm>
        </p:spPr>
        <p:txBody>
          <a:bodyPr>
            <a:normAutofit/>
          </a:bodyPr>
          <a:lstStyle/>
          <a:p>
            <a:r>
              <a:rPr lang="zh-CN" altLang="en-US"/>
              <a:t>门店店员在聚合端进行接单</a:t>
            </a:r>
            <a:r>
              <a:rPr lang="en-US" altLang="zh-CN"/>
              <a:t>(</a:t>
            </a:r>
            <a:r>
              <a:rPr lang="zh-CN" altLang="en-US"/>
              <a:t>划价</a:t>
            </a:r>
            <a:r>
              <a:rPr lang="en-US" altLang="zh-CN"/>
              <a:t>)</a:t>
            </a:r>
            <a:r>
              <a:rPr lang="zh-CN" altLang="en-US"/>
              <a:t>、拣货完成、物流发货等操作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2395795" y="2419256"/>
            <a:ext cx="1960245" cy="1755436"/>
          </a:xfrm>
          <a:prstGeom prst="rect">
            <a:avLst/>
          </a:prstGeom>
          <a:noFill/>
        </p:spPr>
        <p:txBody>
          <a:bodyPr wrap="square" lIns="36000" rtlCol="0" anchor="ctr" anchorCtr="0">
            <a:normAutofit lnSpcReduction="10000"/>
          </a:bodyPr>
          <a:lstStyle/>
          <a:p>
            <a:pPr algn="ctr"/>
            <a:r>
              <a:rPr lang="en-US" altLang="zh-CN" sz="115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02</a:t>
            </a:r>
            <a:endParaRPr lang="en-US" altLang="zh-CN" sz="115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2582424" y="4048328"/>
            <a:ext cx="134187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7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544830" y="764540"/>
            <a:ext cx="11102975" cy="5263515"/>
            <a:chOff x="858" y="1204"/>
            <a:chExt cx="17485" cy="8289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858" y="1204"/>
              <a:ext cx="1026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1</a:t>
              </a:r>
              <a:r>
                <a:rPr lang="zh-CN" altLang="en-US"/>
                <a:t>、聚合</a:t>
              </a:r>
              <a:r>
                <a:rPr lang="en-US" altLang="zh-CN"/>
                <a:t>-</a:t>
              </a:r>
              <a:r>
                <a:rPr lang="zh-CN" altLang="en-US"/>
                <a:t>新订单，</a:t>
              </a:r>
              <a:r>
                <a:rPr lang="zh-CN"/>
                <a:t>可</a:t>
              </a:r>
              <a:r>
                <a:rPr lang="zh-CN" altLang="en-US"/>
                <a:t>查看处方后判断是取消订单还是接单</a:t>
              </a:r>
              <a:endParaRPr lang="zh-CN" altLang="en-US"/>
            </a:p>
            <a:p>
              <a:pPr algn="l"/>
              <a:r>
                <a:rPr lang="en-US" altLang="zh-CN"/>
                <a:t>     </a:t>
              </a:r>
              <a:r>
                <a:rPr lang="zh-CN" altLang="en-US"/>
                <a:t>若取消订单，订单状态变为已关闭，流水显示关闭原因</a:t>
              </a:r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" y="2220"/>
              <a:ext cx="13616" cy="35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" y="5742"/>
              <a:ext cx="13537" cy="337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49" y="1643"/>
              <a:ext cx="3795" cy="7851"/>
            </a:xfrm>
            <a:prstGeom prst="rect">
              <a:avLst/>
            </a:prstGeom>
          </p:spPr>
        </p:pic>
      </p:grp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544830" y="545465"/>
            <a:ext cx="11073765" cy="5589270"/>
            <a:chOff x="858" y="886"/>
            <a:chExt cx="17439" cy="8802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888" y="886"/>
              <a:ext cx="1345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 </a:t>
              </a:r>
              <a:r>
                <a:rPr lang="zh-CN" altLang="en-US"/>
                <a:t>若选择接单，订单状态变为待支付，并新增商品信息</a:t>
              </a:r>
              <a:endParaRPr lang="zh-CN" altLang="en-US"/>
            </a:p>
            <a:p>
              <a:pPr algn="l"/>
              <a:r>
                <a:rPr lang="en-US" altLang="zh-CN"/>
                <a:t> </a:t>
              </a:r>
              <a:r>
                <a:rPr lang="zh-CN" altLang="en-US"/>
                <a:t>若需要配送或者代煎，会显示相应费用</a:t>
              </a:r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888" y="1902"/>
              <a:ext cx="13525" cy="325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494" y="1643"/>
              <a:ext cx="3803" cy="785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858" y="5878"/>
              <a:ext cx="13489" cy="381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9"/>
              </p:custDataLst>
            </p:nvPr>
          </p:nvSpPr>
          <p:spPr>
            <a:xfrm>
              <a:off x="858" y="5279"/>
              <a:ext cx="13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 </a:t>
              </a:r>
              <a:r>
                <a:rPr lang="zh-CN" altLang="en-US"/>
                <a:t>接单：</a:t>
              </a:r>
              <a:r>
                <a:rPr lang="zh-CN" altLang="en-US"/>
                <a:t>支持拼音码</a:t>
              </a:r>
              <a:r>
                <a:rPr lang="en-US" altLang="zh-CN"/>
                <a:t>/</a:t>
              </a:r>
              <a:r>
                <a:rPr lang="zh-CN" altLang="en-US"/>
                <a:t>商品名称模糊查询、商品编码精确查询、额外费用录入</a:t>
              </a:r>
              <a:endParaRPr lang="en-US" altLang="zh-CN"/>
            </a:p>
          </p:txBody>
        </p:sp>
      </p:grpSp>
    </p:spTree>
    <p:custDataLst>
      <p:tags r:id="rId1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563880" y="545465"/>
            <a:ext cx="10617200" cy="5601970"/>
            <a:chOff x="888" y="859"/>
            <a:chExt cx="16720" cy="8822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888" y="859"/>
              <a:ext cx="134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/>
                <a:t>查看处方：接单划价前处方图片可替换（点击图片支持旋转放大）</a:t>
              </a:r>
              <a:endParaRPr lang="zh-CN"/>
            </a:p>
          </p:txBody>
        </p:sp>
        <p:pic>
          <p:nvPicPr>
            <p:cNvPr id="3" name="图片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888" y="1439"/>
              <a:ext cx="16720" cy="327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8" y="4711"/>
              <a:ext cx="12468" cy="4971"/>
            </a:xfrm>
            <a:prstGeom prst="rect">
              <a:avLst/>
            </a:prstGeom>
          </p:spPr>
        </p:pic>
      </p:grp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593090" y="780415"/>
            <a:ext cx="11015980" cy="5247640"/>
            <a:chOff x="934" y="1229"/>
            <a:chExt cx="17348" cy="8264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934" y="1229"/>
              <a:ext cx="113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2</a:t>
              </a:r>
              <a:r>
                <a:rPr lang="zh-CN" altLang="en-US"/>
                <a:t>、聚合</a:t>
              </a:r>
              <a:r>
                <a:rPr lang="en-US" altLang="zh-CN"/>
                <a:t>-</a:t>
              </a:r>
              <a:r>
                <a:rPr lang="zh-CN" altLang="en-US"/>
                <a:t>待拣货，</a:t>
              </a:r>
              <a:r>
                <a:rPr lang="zh-CN"/>
                <a:t>用户待付款状态下支持取消订单但不允许拣货完成</a:t>
              </a:r>
              <a:endParaRPr lang="en-US" altLang="zh-CN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" y="2164"/>
              <a:ext cx="13555" cy="3485"/>
            </a:xfrm>
            <a:prstGeom prst="rect">
              <a:avLst/>
            </a:prstGeom>
          </p:spPr>
        </p:pic>
        <p:sp>
          <p:nvSpPr>
            <p:cNvPr id="2" name="线形标注 2(带强调线) 1"/>
            <p:cNvSpPr/>
            <p:nvPr>
              <p:custDataLst>
                <p:tags r:id="rId4"/>
              </p:custDataLst>
            </p:nvPr>
          </p:nvSpPr>
          <p:spPr>
            <a:xfrm>
              <a:off x="4973" y="4930"/>
              <a:ext cx="5054" cy="941"/>
            </a:xfrm>
            <a:prstGeom prst="accentCallout2">
              <a:avLst>
                <a:gd name="adj1" fmla="val 19507"/>
                <a:gd name="adj2" fmla="val -2621"/>
                <a:gd name="adj3" fmla="val 19234"/>
                <a:gd name="adj4" fmla="val -5608"/>
                <a:gd name="adj5" fmla="val -131030"/>
                <a:gd name="adj6" fmla="val -27884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  <a:sym typeface="+mn-ea"/>
                </a:rPr>
                <a:t>提示是否代煎、以及剂数</a:t>
              </a:r>
              <a:endParaRPr lang="zh-CN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15" y="1643"/>
              <a:ext cx="3767" cy="7850"/>
            </a:xfrm>
            <a:prstGeom prst="rect">
              <a:avLst/>
            </a:prstGeom>
          </p:spPr>
        </p:pic>
        <p:sp>
          <p:nvSpPr>
            <p:cNvPr id="7" name="线形标注 2(带强调线) 6"/>
            <p:cNvSpPr/>
            <p:nvPr>
              <p:custDataLst>
                <p:tags r:id="rId6"/>
              </p:custDataLst>
            </p:nvPr>
          </p:nvSpPr>
          <p:spPr>
            <a:xfrm>
              <a:off x="4020" y="6244"/>
              <a:ext cx="8951" cy="2706"/>
            </a:xfrm>
            <a:prstGeom prst="accentCallout2">
              <a:avLst>
                <a:gd name="adj1" fmla="val 16043"/>
                <a:gd name="adj2" fmla="val 101510"/>
                <a:gd name="adj3" fmla="val 16499"/>
                <a:gd name="adj4" fmla="val 103956"/>
                <a:gd name="adj5" fmla="val 81411"/>
                <a:gd name="adj6" fmla="val 132610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立即支付：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当前仅支持微信支付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代煎和配送需另外付费，若有额外费用产生门店会电话联系您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若接单后超过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2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h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用户未支付，系统会自动取消订单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rgbClr val="FF0000"/>
                  </a:solidFill>
                  <a:sym typeface="+mn-ea"/>
                </a:rPr>
                <a:t>门店拣货完成后不支持退款退单操作！！！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541020" y="838200"/>
            <a:ext cx="11029315" cy="5198745"/>
            <a:chOff x="852" y="1320"/>
            <a:chExt cx="17369" cy="8187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852" y="1320"/>
              <a:ext cx="90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>
                  <a:solidFill>
                    <a:srgbClr val="FF0000"/>
                  </a:solidFill>
                  <a:sym typeface="+mn-ea"/>
                </a:rPr>
                <a:t> </a:t>
              </a:r>
              <a:r>
                <a:rPr lang="zh-CN" altLang="en-US">
                  <a:sym typeface="+mn-ea"/>
                </a:rPr>
                <a:t>聚合</a:t>
              </a:r>
              <a:r>
                <a:rPr lang="en-US" altLang="zh-CN">
                  <a:sym typeface="+mn-ea"/>
                </a:rPr>
                <a:t>-</a:t>
              </a:r>
              <a:r>
                <a:rPr lang="zh-CN" altLang="en-US">
                  <a:sym typeface="+mn-ea"/>
                </a:rPr>
                <a:t>待拣货，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用户支付成功，订单状态变为备货中</a:t>
              </a:r>
              <a:endParaRPr lang="zh-CN" altLang="zh-CN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421" y="1643"/>
              <a:ext cx="3801" cy="786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" y="2113"/>
              <a:ext cx="13546" cy="3399"/>
            </a:xfrm>
            <a:prstGeom prst="rect">
              <a:avLst/>
            </a:prstGeom>
          </p:spPr>
        </p:pic>
        <p:sp>
          <p:nvSpPr>
            <p:cNvPr id="7" name="线形标注 2(带强调线) 6"/>
            <p:cNvSpPr/>
            <p:nvPr>
              <p:custDataLst>
                <p:tags r:id="rId6"/>
              </p:custDataLst>
            </p:nvPr>
          </p:nvSpPr>
          <p:spPr>
            <a:xfrm>
              <a:off x="1272" y="5805"/>
              <a:ext cx="9021" cy="2493"/>
            </a:xfrm>
            <a:prstGeom prst="accentCallout2">
              <a:avLst>
                <a:gd name="adj1" fmla="val 16927"/>
                <a:gd name="adj2" fmla="val 101152"/>
                <a:gd name="adj3" fmla="val 16686"/>
                <a:gd name="adj4" fmla="val 102970"/>
                <a:gd name="adj5" fmla="val -18451"/>
                <a:gd name="adj6" fmla="val 117182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拣货完成：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用户支付成功后方可拣货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  <a:sym typeface="+mn-ea"/>
                </a:rPr>
                <a:t>自提单：订单状态变为配送中</a:t>
              </a:r>
              <a:endParaRPr lang="zh-CN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骑手单：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订单状态变为待配送</a:t>
              </a:r>
              <a:r>
                <a:rPr lang="zh-CN">
                  <a:solidFill>
                    <a:schemeClr val="tx1"/>
                  </a:solidFill>
                  <a:sym typeface="+mn-ea"/>
                </a:rPr>
                <a:t>，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默认发起蜂鸟配送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快递单：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订单状态变为待配送</a:t>
              </a:r>
              <a:r>
                <a:rPr lang="zh-CN">
                  <a:solidFill>
                    <a:schemeClr val="tx1"/>
                  </a:solidFill>
                  <a:sym typeface="+mn-ea"/>
                </a:rPr>
                <a:t>，再选择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“</a:t>
              </a:r>
              <a:r>
                <a:rPr lang="zh-CN">
                  <a:solidFill>
                    <a:schemeClr val="tx1"/>
                  </a:solidFill>
                  <a:sym typeface="+mn-ea"/>
                </a:rPr>
                <a:t>物流发货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”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" name="线形标注 2(带强调线) 7"/>
            <p:cNvSpPr/>
            <p:nvPr>
              <p:custDataLst>
                <p:tags r:id="rId7"/>
              </p:custDataLst>
            </p:nvPr>
          </p:nvSpPr>
          <p:spPr>
            <a:xfrm rot="16200000">
              <a:off x="11627" y="5724"/>
              <a:ext cx="1969" cy="3183"/>
            </a:xfrm>
            <a:prstGeom prst="accentCallout2">
              <a:avLst>
                <a:gd name="adj1" fmla="val 72510"/>
                <a:gd name="adj2" fmla="val 102844"/>
                <a:gd name="adj3" fmla="val 72321"/>
                <a:gd name="adj4" fmla="val 110614"/>
                <a:gd name="adj5" fmla="val 62739"/>
                <a:gd name="adj6" fmla="val 150330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取消并退款：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拣货完成前，客户可联系门店取消订单并退款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</p:grp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261485" y="1324927"/>
            <a:ext cx="4232910" cy="83484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44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b="0">
                <a:solidFill>
                  <a:srgbClr val="1B3488"/>
                </a:solidFill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b="0">
              <a:solidFill>
                <a:srgbClr val="1B3488"/>
              </a:solidFill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6" name="图片 5" descr="图层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635" y="4912360"/>
            <a:ext cx="12192635" cy="1930400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 flipH="1">
            <a:off x="7189470" y="1724660"/>
            <a:ext cx="2259330" cy="762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 flipH="1">
            <a:off x="3242945" y="1738630"/>
            <a:ext cx="2259330" cy="762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3046730" y="2819400"/>
            <a:ext cx="8093710" cy="896620"/>
            <a:chOff x="4843" y="4440"/>
            <a:chExt cx="12746" cy="1412"/>
          </a:xfrm>
        </p:grpSpPr>
        <p:grpSp>
          <p:nvGrpSpPr>
            <p:cNvPr id="2" name="组合 1"/>
            <p:cNvGrpSpPr/>
            <p:nvPr/>
          </p:nvGrpSpPr>
          <p:grpSpPr>
            <a:xfrm>
              <a:off x="4843" y="4440"/>
              <a:ext cx="8030" cy="1412"/>
              <a:chOff x="4063" y="4440"/>
              <a:chExt cx="8030" cy="1412"/>
            </a:xfrm>
          </p:grpSpPr>
          <p:sp>
            <p:nvSpPr>
              <p:cNvPr id="11" name="椭圆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0705" y="4440"/>
                <a:ext cx="1389" cy="13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>
                <p:custDataLst>
                  <p:tags r:id="rId8"/>
                </p:custDataLst>
              </p:nvPr>
            </p:nvSpPr>
            <p:spPr>
              <a:xfrm>
                <a:off x="4063" y="4464"/>
                <a:ext cx="1389" cy="13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203" y="4772"/>
              <a:ext cx="12386" cy="694"/>
              <a:chOff x="5203" y="4772"/>
              <a:chExt cx="12386" cy="694"/>
            </a:xfrm>
          </p:grpSpPr>
          <p:grpSp>
            <p:nvGrpSpPr>
              <p:cNvPr id="3" name="组合 2"/>
              <p:cNvGrpSpPr/>
              <p:nvPr>
                <p:custDataLst>
                  <p:tags r:id="rId9"/>
                </p:custDataLst>
              </p:nvPr>
            </p:nvGrpSpPr>
            <p:grpSpPr>
              <a:xfrm>
                <a:off x="5203" y="4772"/>
                <a:ext cx="12386" cy="695"/>
                <a:chOff x="2228" y="4468"/>
                <a:chExt cx="11716" cy="695"/>
              </a:xfrm>
            </p:grpSpPr>
            <p:sp>
              <p:nvSpPr>
                <p:cNvPr id="51" name="六边形 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228" y="4545"/>
                  <a:ext cx="661" cy="618"/>
                </a:xfrm>
                <a:custGeom>
                  <a:avLst/>
                  <a:gdLst>
                    <a:gd name="connsiteX0" fmla="*/ 159472 w 338138"/>
                    <a:gd name="connsiteY0" fmla="*/ 265112 h 315913"/>
                    <a:gd name="connsiteX1" fmla="*/ 155575 w 338138"/>
                    <a:gd name="connsiteY1" fmla="*/ 269194 h 315913"/>
                    <a:gd name="connsiteX2" fmla="*/ 155575 w 338138"/>
                    <a:gd name="connsiteY2" fmla="*/ 289605 h 315913"/>
                    <a:gd name="connsiteX3" fmla="*/ 158173 w 338138"/>
                    <a:gd name="connsiteY3" fmla="*/ 293687 h 315913"/>
                    <a:gd name="connsiteX4" fmla="*/ 181553 w 338138"/>
                    <a:gd name="connsiteY4" fmla="*/ 293687 h 315913"/>
                    <a:gd name="connsiteX5" fmla="*/ 184150 w 338138"/>
                    <a:gd name="connsiteY5" fmla="*/ 290966 h 315913"/>
                    <a:gd name="connsiteX6" fmla="*/ 184150 w 338138"/>
                    <a:gd name="connsiteY6" fmla="*/ 269194 h 315913"/>
                    <a:gd name="connsiteX7" fmla="*/ 181553 w 338138"/>
                    <a:gd name="connsiteY7" fmla="*/ 265112 h 315913"/>
                    <a:gd name="connsiteX8" fmla="*/ 159472 w 338138"/>
                    <a:gd name="connsiteY8" fmla="*/ 265112 h 315913"/>
                    <a:gd name="connsiteX9" fmla="*/ 169069 w 338138"/>
                    <a:gd name="connsiteY9" fmla="*/ 222250 h 315913"/>
                    <a:gd name="connsiteX10" fmla="*/ 155575 w 338138"/>
                    <a:gd name="connsiteY10" fmla="*/ 235744 h 315913"/>
                    <a:gd name="connsiteX11" fmla="*/ 169069 w 338138"/>
                    <a:gd name="connsiteY11" fmla="*/ 249238 h 315913"/>
                    <a:gd name="connsiteX12" fmla="*/ 182563 w 338138"/>
                    <a:gd name="connsiteY12" fmla="*/ 235744 h 315913"/>
                    <a:gd name="connsiteX13" fmla="*/ 169069 w 338138"/>
                    <a:gd name="connsiteY13" fmla="*/ 222250 h 315913"/>
                    <a:gd name="connsiteX14" fmla="*/ 145852 w 338138"/>
                    <a:gd name="connsiteY14" fmla="*/ 55033 h 315913"/>
                    <a:gd name="connsiteX15" fmla="*/ 157704 w 338138"/>
                    <a:gd name="connsiteY15" fmla="*/ 56356 h 315913"/>
                    <a:gd name="connsiteX16" fmla="*/ 156388 w 338138"/>
                    <a:gd name="connsiteY16" fmla="*/ 68262 h 315913"/>
                    <a:gd name="connsiteX17" fmla="*/ 57619 w 338138"/>
                    <a:gd name="connsiteY17" fmla="*/ 137054 h 315913"/>
                    <a:gd name="connsiteX18" fmla="*/ 53669 w 338138"/>
                    <a:gd name="connsiteY18" fmla="*/ 139700 h 315913"/>
                    <a:gd name="connsiteX19" fmla="*/ 47084 w 338138"/>
                    <a:gd name="connsiteY19" fmla="*/ 135731 h 315913"/>
                    <a:gd name="connsiteX20" fmla="*/ 48401 w 338138"/>
                    <a:gd name="connsiteY20" fmla="*/ 123825 h 315913"/>
                    <a:gd name="connsiteX21" fmla="*/ 145852 w 338138"/>
                    <a:gd name="connsiteY21" fmla="*/ 55033 h 315913"/>
                    <a:gd name="connsiteX22" fmla="*/ 88577 w 338138"/>
                    <a:gd name="connsiteY22" fmla="*/ 47055 h 315913"/>
                    <a:gd name="connsiteX23" fmla="*/ 100532 w 338138"/>
                    <a:gd name="connsiteY23" fmla="*/ 48358 h 315913"/>
                    <a:gd name="connsiteX24" fmla="*/ 99203 w 338138"/>
                    <a:gd name="connsiteY24" fmla="*/ 60081 h 315913"/>
                    <a:gd name="connsiteX25" fmla="*/ 52712 w 338138"/>
                    <a:gd name="connsiteY25" fmla="*/ 92645 h 315913"/>
                    <a:gd name="connsiteX26" fmla="*/ 47399 w 338138"/>
                    <a:gd name="connsiteY26" fmla="*/ 95250 h 315913"/>
                    <a:gd name="connsiteX27" fmla="*/ 40757 w 338138"/>
                    <a:gd name="connsiteY27" fmla="*/ 91342 h 315913"/>
                    <a:gd name="connsiteX28" fmla="*/ 43414 w 338138"/>
                    <a:gd name="connsiteY28" fmla="*/ 79619 h 315913"/>
                    <a:gd name="connsiteX29" fmla="*/ 88577 w 338138"/>
                    <a:gd name="connsiteY29" fmla="*/ 47055 h 315913"/>
                    <a:gd name="connsiteX30" fmla="*/ 35086 w 338138"/>
                    <a:gd name="connsiteY30" fmla="*/ 22225 h 315913"/>
                    <a:gd name="connsiteX31" fmla="*/ 20637 w 338138"/>
                    <a:gd name="connsiteY31" fmla="*/ 35344 h 315913"/>
                    <a:gd name="connsiteX32" fmla="*/ 20637 w 338138"/>
                    <a:gd name="connsiteY32" fmla="*/ 196707 h 315913"/>
                    <a:gd name="connsiteX33" fmla="*/ 35086 w 338138"/>
                    <a:gd name="connsiteY33" fmla="*/ 211138 h 315913"/>
                    <a:gd name="connsiteX34" fmla="*/ 303051 w 338138"/>
                    <a:gd name="connsiteY34" fmla="*/ 211138 h 315913"/>
                    <a:gd name="connsiteX35" fmla="*/ 317500 w 338138"/>
                    <a:gd name="connsiteY35" fmla="*/ 196707 h 315913"/>
                    <a:gd name="connsiteX36" fmla="*/ 317500 w 338138"/>
                    <a:gd name="connsiteY36" fmla="*/ 35344 h 315913"/>
                    <a:gd name="connsiteX37" fmla="*/ 303051 w 338138"/>
                    <a:gd name="connsiteY37" fmla="*/ 22225 h 315913"/>
                    <a:gd name="connsiteX38" fmla="*/ 35086 w 338138"/>
                    <a:gd name="connsiteY38" fmla="*/ 22225 h 315913"/>
                    <a:gd name="connsiteX39" fmla="*/ 14529 w 338138"/>
                    <a:gd name="connsiteY39" fmla="*/ 0 h 315913"/>
                    <a:gd name="connsiteX40" fmla="*/ 323609 w 338138"/>
                    <a:gd name="connsiteY40" fmla="*/ 0 h 315913"/>
                    <a:gd name="connsiteX41" fmla="*/ 338138 w 338138"/>
                    <a:gd name="connsiteY41" fmla="*/ 13163 h 315913"/>
                    <a:gd name="connsiteX42" fmla="*/ 338138 w 338138"/>
                    <a:gd name="connsiteY42" fmla="*/ 251414 h 315913"/>
                    <a:gd name="connsiteX43" fmla="*/ 323609 w 338138"/>
                    <a:gd name="connsiteY43" fmla="*/ 265893 h 315913"/>
                    <a:gd name="connsiteX44" fmla="*/ 210016 w 338138"/>
                    <a:gd name="connsiteY44" fmla="*/ 265893 h 315913"/>
                    <a:gd name="connsiteX45" fmla="*/ 207374 w 338138"/>
                    <a:gd name="connsiteY45" fmla="*/ 268526 h 315913"/>
                    <a:gd name="connsiteX46" fmla="*/ 207374 w 338138"/>
                    <a:gd name="connsiteY46" fmla="*/ 290903 h 315913"/>
                    <a:gd name="connsiteX47" fmla="*/ 208695 w 338138"/>
                    <a:gd name="connsiteY47" fmla="*/ 293536 h 315913"/>
                    <a:gd name="connsiteX48" fmla="*/ 239074 w 338138"/>
                    <a:gd name="connsiteY48" fmla="*/ 293536 h 315913"/>
                    <a:gd name="connsiteX49" fmla="*/ 250962 w 338138"/>
                    <a:gd name="connsiteY49" fmla="*/ 305383 h 315913"/>
                    <a:gd name="connsiteX50" fmla="*/ 239074 w 338138"/>
                    <a:gd name="connsiteY50" fmla="*/ 315913 h 315913"/>
                    <a:gd name="connsiteX51" fmla="*/ 99064 w 338138"/>
                    <a:gd name="connsiteY51" fmla="*/ 315913 h 315913"/>
                    <a:gd name="connsiteX52" fmla="*/ 87176 w 338138"/>
                    <a:gd name="connsiteY52" fmla="*/ 305383 h 315913"/>
                    <a:gd name="connsiteX53" fmla="*/ 99064 w 338138"/>
                    <a:gd name="connsiteY53" fmla="*/ 293536 h 315913"/>
                    <a:gd name="connsiteX54" fmla="*/ 129444 w 338138"/>
                    <a:gd name="connsiteY54" fmla="*/ 293536 h 315913"/>
                    <a:gd name="connsiteX55" fmla="*/ 130765 w 338138"/>
                    <a:gd name="connsiteY55" fmla="*/ 289587 h 315913"/>
                    <a:gd name="connsiteX56" fmla="*/ 130765 w 338138"/>
                    <a:gd name="connsiteY56" fmla="*/ 268526 h 315913"/>
                    <a:gd name="connsiteX57" fmla="*/ 126802 w 338138"/>
                    <a:gd name="connsiteY57" fmla="*/ 265893 h 315913"/>
                    <a:gd name="connsiteX58" fmla="*/ 14529 w 338138"/>
                    <a:gd name="connsiteY58" fmla="*/ 265893 h 315913"/>
                    <a:gd name="connsiteX59" fmla="*/ 0 w 338138"/>
                    <a:gd name="connsiteY59" fmla="*/ 251414 h 315913"/>
                    <a:gd name="connsiteX60" fmla="*/ 0 w 338138"/>
                    <a:gd name="connsiteY60" fmla="*/ 13163 h 315913"/>
                    <a:gd name="connsiteX61" fmla="*/ 14529 w 338138"/>
                    <a:gd name="connsiteY61" fmla="*/ 0 h 315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338138" h="315913">
                      <a:moveTo>
                        <a:pt x="159472" y="265112"/>
                      </a:moveTo>
                      <a:cubicBezTo>
                        <a:pt x="159472" y="265112"/>
                        <a:pt x="155575" y="265112"/>
                        <a:pt x="155575" y="269194"/>
                      </a:cubicBezTo>
                      <a:cubicBezTo>
                        <a:pt x="155575" y="269194"/>
                        <a:pt x="155575" y="269194"/>
                        <a:pt x="155575" y="289605"/>
                      </a:cubicBezTo>
                      <a:cubicBezTo>
                        <a:pt x="155575" y="292326"/>
                        <a:pt x="155575" y="293687"/>
                        <a:pt x="158173" y="293687"/>
                      </a:cubicBezTo>
                      <a:cubicBezTo>
                        <a:pt x="158173" y="293687"/>
                        <a:pt x="158173" y="293687"/>
                        <a:pt x="181553" y="293687"/>
                      </a:cubicBezTo>
                      <a:cubicBezTo>
                        <a:pt x="182851" y="293687"/>
                        <a:pt x="184150" y="292326"/>
                        <a:pt x="184150" y="290966"/>
                      </a:cubicBezTo>
                      <a:cubicBezTo>
                        <a:pt x="184150" y="290966"/>
                        <a:pt x="184150" y="290966"/>
                        <a:pt x="184150" y="269194"/>
                      </a:cubicBezTo>
                      <a:cubicBezTo>
                        <a:pt x="184150" y="265112"/>
                        <a:pt x="181553" y="265112"/>
                        <a:pt x="181553" y="265112"/>
                      </a:cubicBezTo>
                      <a:cubicBezTo>
                        <a:pt x="181553" y="265112"/>
                        <a:pt x="181553" y="265112"/>
                        <a:pt x="159472" y="265112"/>
                      </a:cubicBezTo>
                      <a:close/>
                      <a:moveTo>
                        <a:pt x="169069" y="222250"/>
                      </a:moveTo>
                      <a:cubicBezTo>
                        <a:pt x="161616" y="222250"/>
                        <a:pt x="155575" y="228291"/>
                        <a:pt x="155575" y="235744"/>
                      </a:cubicBezTo>
                      <a:cubicBezTo>
                        <a:pt x="155575" y="243197"/>
                        <a:pt x="161616" y="249238"/>
                        <a:pt x="169069" y="249238"/>
                      </a:cubicBezTo>
                      <a:cubicBezTo>
                        <a:pt x="176522" y="249238"/>
                        <a:pt x="182563" y="243197"/>
                        <a:pt x="182563" y="235744"/>
                      </a:cubicBezTo>
                      <a:cubicBezTo>
                        <a:pt x="182563" y="228291"/>
                        <a:pt x="176522" y="222250"/>
                        <a:pt x="169069" y="222250"/>
                      </a:cubicBezTo>
                      <a:close/>
                      <a:moveTo>
                        <a:pt x="145852" y="55033"/>
                      </a:moveTo>
                      <a:cubicBezTo>
                        <a:pt x="149803" y="52387"/>
                        <a:pt x="155071" y="52387"/>
                        <a:pt x="157704" y="56356"/>
                      </a:cubicBezTo>
                      <a:cubicBezTo>
                        <a:pt x="160338" y="60325"/>
                        <a:pt x="159021" y="65616"/>
                        <a:pt x="156388" y="68262"/>
                      </a:cubicBezTo>
                      <a:cubicBezTo>
                        <a:pt x="57619" y="137054"/>
                        <a:pt x="57619" y="137054"/>
                        <a:pt x="57619" y="137054"/>
                      </a:cubicBezTo>
                      <a:cubicBezTo>
                        <a:pt x="56302" y="138377"/>
                        <a:pt x="54986" y="139700"/>
                        <a:pt x="53669" y="139700"/>
                      </a:cubicBezTo>
                      <a:cubicBezTo>
                        <a:pt x="51035" y="139700"/>
                        <a:pt x="48401" y="138377"/>
                        <a:pt x="47084" y="135731"/>
                      </a:cubicBezTo>
                      <a:cubicBezTo>
                        <a:pt x="44450" y="131762"/>
                        <a:pt x="44450" y="126471"/>
                        <a:pt x="48401" y="123825"/>
                      </a:cubicBezTo>
                      <a:cubicBezTo>
                        <a:pt x="145852" y="55033"/>
                        <a:pt x="145852" y="55033"/>
                        <a:pt x="145852" y="55033"/>
                      </a:cubicBezTo>
                      <a:close/>
                      <a:moveTo>
                        <a:pt x="88577" y="47055"/>
                      </a:moveTo>
                      <a:cubicBezTo>
                        <a:pt x="92562" y="44450"/>
                        <a:pt x="97875" y="44450"/>
                        <a:pt x="100532" y="48358"/>
                      </a:cubicBezTo>
                      <a:cubicBezTo>
                        <a:pt x="103188" y="52265"/>
                        <a:pt x="101860" y="57476"/>
                        <a:pt x="99203" y="60081"/>
                      </a:cubicBezTo>
                      <a:cubicBezTo>
                        <a:pt x="52712" y="92645"/>
                        <a:pt x="52712" y="92645"/>
                        <a:pt x="52712" y="92645"/>
                      </a:cubicBezTo>
                      <a:cubicBezTo>
                        <a:pt x="51384" y="93947"/>
                        <a:pt x="50055" y="95250"/>
                        <a:pt x="47399" y="95250"/>
                      </a:cubicBezTo>
                      <a:cubicBezTo>
                        <a:pt x="44742" y="95250"/>
                        <a:pt x="42085" y="93947"/>
                        <a:pt x="40757" y="91342"/>
                      </a:cubicBezTo>
                      <a:cubicBezTo>
                        <a:pt x="38100" y="87435"/>
                        <a:pt x="39429" y="82224"/>
                        <a:pt x="43414" y="79619"/>
                      </a:cubicBezTo>
                      <a:cubicBezTo>
                        <a:pt x="88577" y="47055"/>
                        <a:pt x="88577" y="47055"/>
                        <a:pt x="88577" y="47055"/>
                      </a:cubicBezTo>
                      <a:close/>
                      <a:moveTo>
                        <a:pt x="35086" y="22225"/>
                      </a:moveTo>
                      <a:cubicBezTo>
                        <a:pt x="27205" y="22225"/>
                        <a:pt x="20637" y="28785"/>
                        <a:pt x="20637" y="35344"/>
                      </a:cubicBezTo>
                      <a:cubicBezTo>
                        <a:pt x="20637" y="35344"/>
                        <a:pt x="20637" y="35344"/>
                        <a:pt x="20637" y="196707"/>
                      </a:cubicBezTo>
                      <a:cubicBezTo>
                        <a:pt x="20637" y="204579"/>
                        <a:pt x="27205" y="211138"/>
                        <a:pt x="35086" y="211138"/>
                      </a:cubicBezTo>
                      <a:cubicBezTo>
                        <a:pt x="35086" y="211138"/>
                        <a:pt x="35086" y="211138"/>
                        <a:pt x="303051" y="211138"/>
                      </a:cubicBezTo>
                      <a:cubicBezTo>
                        <a:pt x="310932" y="211138"/>
                        <a:pt x="317500" y="204579"/>
                        <a:pt x="317500" y="196707"/>
                      </a:cubicBezTo>
                      <a:lnTo>
                        <a:pt x="317500" y="35344"/>
                      </a:lnTo>
                      <a:cubicBezTo>
                        <a:pt x="317500" y="28785"/>
                        <a:pt x="310932" y="22225"/>
                        <a:pt x="303051" y="22225"/>
                      </a:cubicBezTo>
                      <a:cubicBezTo>
                        <a:pt x="303051" y="22225"/>
                        <a:pt x="303051" y="22225"/>
                        <a:pt x="35086" y="22225"/>
                      </a:cubicBezTo>
                      <a:close/>
                      <a:moveTo>
                        <a:pt x="14529" y="0"/>
                      </a:moveTo>
                      <a:cubicBezTo>
                        <a:pt x="14529" y="0"/>
                        <a:pt x="14529" y="0"/>
                        <a:pt x="323609" y="0"/>
                      </a:cubicBezTo>
                      <a:cubicBezTo>
                        <a:pt x="331534" y="0"/>
                        <a:pt x="338138" y="5265"/>
                        <a:pt x="338138" y="13163"/>
                      </a:cubicBezTo>
                      <a:cubicBezTo>
                        <a:pt x="338138" y="13163"/>
                        <a:pt x="338138" y="13163"/>
                        <a:pt x="338138" y="251414"/>
                      </a:cubicBezTo>
                      <a:cubicBezTo>
                        <a:pt x="338138" y="259312"/>
                        <a:pt x="331534" y="265893"/>
                        <a:pt x="323609" y="265893"/>
                      </a:cubicBezTo>
                      <a:cubicBezTo>
                        <a:pt x="323609" y="265893"/>
                        <a:pt x="323609" y="265893"/>
                        <a:pt x="210016" y="265893"/>
                      </a:cubicBezTo>
                      <a:cubicBezTo>
                        <a:pt x="210016" y="265893"/>
                        <a:pt x="207374" y="265893"/>
                        <a:pt x="207374" y="268526"/>
                      </a:cubicBezTo>
                      <a:cubicBezTo>
                        <a:pt x="207374" y="268526"/>
                        <a:pt x="207374" y="268526"/>
                        <a:pt x="207374" y="290903"/>
                      </a:cubicBezTo>
                      <a:cubicBezTo>
                        <a:pt x="207374" y="292220"/>
                        <a:pt x="207374" y="293536"/>
                        <a:pt x="208695" y="293536"/>
                      </a:cubicBezTo>
                      <a:cubicBezTo>
                        <a:pt x="208695" y="293536"/>
                        <a:pt x="208695" y="293536"/>
                        <a:pt x="239074" y="293536"/>
                      </a:cubicBezTo>
                      <a:cubicBezTo>
                        <a:pt x="245679" y="293536"/>
                        <a:pt x="250962" y="298801"/>
                        <a:pt x="250962" y="305383"/>
                      </a:cubicBezTo>
                      <a:cubicBezTo>
                        <a:pt x="250962" y="310648"/>
                        <a:pt x="245679" y="315913"/>
                        <a:pt x="239074" y="315913"/>
                      </a:cubicBezTo>
                      <a:cubicBezTo>
                        <a:pt x="239074" y="315913"/>
                        <a:pt x="239074" y="315913"/>
                        <a:pt x="99064" y="315913"/>
                      </a:cubicBezTo>
                      <a:cubicBezTo>
                        <a:pt x="92460" y="315913"/>
                        <a:pt x="87176" y="310648"/>
                        <a:pt x="87176" y="305383"/>
                      </a:cubicBezTo>
                      <a:cubicBezTo>
                        <a:pt x="87176" y="298801"/>
                        <a:pt x="92460" y="293536"/>
                        <a:pt x="99064" y="293536"/>
                      </a:cubicBezTo>
                      <a:cubicBezTo>
                        <a:pt x="99064" y="293536"/>
                        <a:pt x="99064" y="293536"/>
                        <a:pt x="129444" y="293536"/>
                      </a:cubicBezTo>
                      <a:cubicBezTo>
                        <a:pt x="130765" y="293536"/>
                        <a:pt x="130765" y="292220"/>
                        <a:pt x="130765" y="289587"/>
                      </a:cubicBezTo>
                      <a:cubicBezTo>
                        <a:pt x="130765" y="289587"/>
                        <a:pt x="130765" y="289587"/>
                        <a:pt x="130765" y="268526"/>
                      </a:cubicBezTo>
                      <a:cubicBezTo>
                        <a:pt x="130765" y="264577"/>
                        <a:pt x="126802" y="265893"/>
                        <a:pt x="126802" y="265893"/>
                      </a:cubicBezTo>
                      <a:cubicBezTo>
                        <a:pt x="126802" y="265893"/>
                        <a:pt x="126802" y="265893"/>
                        <a:pt x="14529" y="265893"/>
                      </a:cubicBezTo>
                      <a:cubicBezTo>
                        <a:pt x="6604" y="265893"/>
                        <a:pt x="0" y="259312"/>
                        <a:pt x="0" y="251414"/>
                      </a:cubicBezTo>
                      <a:cubicBezTo>
                        <a:pt x="0" y="251414"/>
                        <a:pt x="0" y="251414"/>
                        <a:pt x="0" y="13163"/>
                      </a:cubicBezTo>
                      <a:cubicBezTo>
                        <a:pt x="0" y="5265"/>
                        <a:pt x="6604" y="0"/>
                        <a:pt x="145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endParaRPr lang="zh-CN" altLang="en-US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2" name="文本框 71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9791" y="4468"/>
                  <a:ext cx="4153" cy="64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0" anchor="b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000" b="1" spc="3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uFillTx/>
                      <a:latin typeface="Arial" panose="020B0604020202020204" pitchFamily="34" charset="0"/>
                      <a:ea typeface="微软雅黑" panose="020B0503020204020204" charset="-122"/>
                      <a:sym typeface="Arial" panose="020B0604020202020204" pitchFamily="34" charset="0"/>
                    </a:rPr>
                    <a:t>门店聚合端</a:t>
                  </a:r>
                  <a:endParaRPr lang="zh-CN" altLang="en-US" sz="2000" b="1" spc="300">
                    <a:solidFill>
                      <a:schemeClr val="tx1">
                        <a:lumMod val="85000"/>
                        <a:lumOff val="1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" name="文本框 11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3461" y="4468"/>
                  <a:ext cx="4153" cy="64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0" anchor="b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000" b="1" spc="3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uFillTx/>
                      <a:latin typeface="Arial" panose="020B0604020202020204" pitchFamily="34" charset="0"/>
                      <a:ea typeface="微软雅黑" panose="020B0503020204020204" charset="-122"/>
                      <a:sym typeface="Arial" panose="020B0604020202020204" pitchFamily="34" charset="0"/>
                    </a:rPr>
                    <a:t>小程序端</a:t>
                  </a:r>
                  <a:endParaRPr lang="zh-CN" altLang="en-US" sz="2000" b="1" spc="300">
                    <a:solidFill>
                      <a:schemeClr val="tx1">
                        <a:lumMod val="85000"/>
                        <a:lumOff val="1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7" name="六边形 6"/>
              <p:cNvSpPr/>
              <p:nvPr>
                <p:custDataLst>
                  <p:tags r:id="rId13"/>
                </p:custDataLst>
              </p:nvPr>
            </p:nvSpPr>
            <p:spPr>
              <a:xfrm>
                <a:off x="11830" y="4825"/>
                <a:ext cx="699" cy="618"/>
              </a:xfrm>
              <a:custGeom>
                <a:avLst/>
                <a:gdLst>
                  <a:gd name="connsiteX0" fmla="*/ 159472 w 338138"/>
                  <a:gd name="connsiteY0" fmla="*/ 265112 h 315913"/>
                  <a:gd name="connsiteX1" fmla="*/ 155575 w 338138"/>
                  <a:gd name="connsiteY1" fmla="*/ 269194 h 315913"/>
                  <a:gd name="connsiteX2" fmla="*/ 155575 w 338138"/>
                  <a:gd name="connsiteY2" fmla="*/ 289605 h 315913"/>
                  <a:gd name="connsiteX3" fmla="*/ 158173 w 338138"/>
                  <a:gd name="connsiteY3" fmla="*/ 293687 h 315913"/>
                  <a:gd name="connsiteX4" fmla="*/ 181553 w 338138"/>
                  <a:gd name="connsiteY4" fmla="*/ 293687 h 315913"/>
                  <a:gd name="connsiteX5" fmla="*/ 184150 w 338138"/>
                  <a:gd name="connsiteY5" fmla="*/ 290966 h 315913"/>
                  <a:gd name="connsiteX6" fmla="*/ 184150 w 338138"/>
                  <a:gd name="connsiteY6" fmla="*/ 269194 h 315913"/>
                  <a:gd name="connsiteX7" fmla="*/ 181553 w 338138"/>
                  <a:gd name="connsiteY7" fmla="*/ 265112 h 315913"/>
                  <a:gd name="connsiteX8" fmla="*/ 159472 w 338138"/>
                  <a:gd name="connsiteY8" fmla="*/ 265112 h 315913"/>
                  <a:gd name="connsiteX9" fmla="*/ 169069 w 338138"/>
                  <a:gd name="connsiteY9" fmla="*/ 222250 h 315913"/>
                  <a:gd name="connsiteX10" fmla="*/ 155575 w 338138"/>
                  <a:gd name="connsiteY10" fmla="*/ 235744 h 315913"/>
                  <a:gd name="connsiteX11" fmla="*/ 169069 w 338138"/>
                  <a:gd name="connsiteY11" fmla="*/ 249238 h 315913"/>
                  <a:gd name="connsiteX12" fmla="*/ 182563 w 338138"/>
                  <a:gd name="connsiteY12" fmla="*/ 235744 h 315913"/>
                  <a:gd name="connsiteX13" fmla="*/ 169069 w 338138"/>
                  <a:gd name="connsiteY13" fmla="*/ 222250 h 315913"/>
                  <a:gd name="connsiteX14" fmla="*/ 145852 w 338138"/>
                  <a:gd name="connsiteY14" fmla="*/ 55033 h 315913"/>
                  <a:gd name="connsiteX15" fmla="*/ 157704 w 338138"/>
                  <a:gd name="connsiteY15" fmla="*/ 56356 h 315913"/>
                  <a:gd name="connsiteX16" fmla="*/ 156388 w 338138"/>
                  <a:gd name="connsiteY16" fmla="*/ 68262 h 315913"/>
                  <a:gd name="connsiteX17" fmla="*/ 57619 w 338138"/>
                  <a:gd name="connsiteY17" fmla="*/ 137054 h 315913"/>
                  <a:gd name="connsiteX18" fmla="*/ 53669 w 338138"/>
                  <a:gd name="connsiteY18" fmla="*/ 139700 h 315913"/>
                  <a:gd name="connsiteX19" fmla="*/ 47084 w 338138"/>
                  <a:gd name="connsiteY19" fmla="*/ 135731 h 315913"/>
                  <a:gd name="connsiteX20" fmla="*/ 48401 w 338138"/>
                  <a:gd name="connsiteY20" fmla="*/ 123825 h 315913"/>
                  <a:gd name="connsiteX21" fmla="*/ 145852 w 338138"/>
                  <a:gd name="connsiteY21" fmla="*/ 55033 h 315913"/>
                  <a:gd name="connsiteX22" fmla="*/ 88577 w 338138"/>
                  <a:gd name="connsiteY22" fmla="*/ 47055 h 315913"/>
                  <a:gd name="connsiteX23" fmla="*/ 100532 w 338138"/>
                  <a:gd name="connsiteY23" fmla="*/ 48358 h 315913"/>
                  <a:gd name="connsiteX24" fmla="*/ 99203 w 338138"/>
                  <a:gd name="connsiteY24" fmla="*/ 60081 h 315913"/>
                  <a:gd name="connsiteX25" fmla="*/ 52712 w 338138"/>
                  <a:gd name="connsiteY25" fmla="*/ 92645 h 315913"/>
                  <a:gd name="connsiteX26" fmla="*/ 47399 w 338138"/>
                  <a:gd name="connsiteY26" fmla="*/ 95250 h 315913"/>
                  <a:gd name="connsiteX27" fmla="*/ 40757 w 338138"/>
                  <a:gd name="connsiteY27" fmla="*/ 91342 h 315913"/>
                  <a:gd name="connsiteX28" fmla="*/ 43414 w 338138"/>
                  <a:gd name="connsiteY28" fmla="*/ 79619 h 315913"/>
                  <a:gd name="connsiteX29" fmla="*/ 88577 w 338138"/>
                  <a:gd name="connsiteY29" fmla="*/ 47055 h 315913"/>
                  <a:gd name="connsiteX30" fmla="*/ 35086 w 338138"/>
                  <a:gd name="connsiteY30" fmla="*/ 22225 h 315913"/>
                  <a:gd name="connsiteX31" fmla="*/ 20637 w 338138"/>
                  <a:gd name="connsiteY31" fmla="*/ 35344 h 315913"/>
                  <a:gd name="connsiteX32" fmla="*/ 20637 w 338138"/>
                  <a:gd name="connsiteY32" fmla="*/ 196707 h 315913"/>
                  <a:gd name="connsiteX33" fmla="*/ 35086 w 338138"/>
                  <a:gd name="connsiteY33" fmla="*/ 211138 h 315913"/>
                  <a:gd name="connsiteX34" fmla="*/ 303051 w 338138"/>
                  <a:gd name="connsiteY34" fmla="*/ 211138 h 315913"/>
                  <a:gd name="connsiteX35" fmla="*/ 317500 w 338138"/>
                  <a:gd name="connsiteY35" fmla="*/ 196707 h 315913"/>
                  <a:gd name="connsiteX36" fmla="*/ 317500 w 338138"/>
                  <a:gd name="connsiteY36" fmla="*/ 35344 h 315913"/>
                  <a:gd name="connsiteX37" fmla="*/ 303051 w 338138"/>
                  <a:gd name="connsiteY37" fmla="*/ 22225 h 315913"/>
                  <a:gd name="connsiteX38" fmla="*/ 35086 w 338138"/>
                  <a:gd name="connsiteY38" fmla="*/ 22225 h 315913"/>
                  <a:gd name="connsiteX39" fmla="*/ 14529 w 338138"/>
                  <a:gd name="connsiteY39" fmla="*/ 0 h 315913"/>
                  <a:gd name="connsiteX40" fmla="*/ 323609 w 338138"/>
                  <a:gd name="connsiteY40" fmla="*/ 0 h 315913"/>
                  <a:gd name="connsiteX41" fmla="*/ 338138 w 338138"/>
                  <a:gd name="connsiteY41" fmla="*/ 13163 h 315913"/>
                  <a:gd name="connsiteX42" fmla="*/ 338138 w 338138"/>
                  <a:gd name="connsiteY42" fmla="*/ 251414 h 315913"/>
                  <a:gd name="connsiteX43" fmla="*/ 323609 w 338138"/>
                  <a:gd name="connsiteY43" fmla="*/ 265893 h 315913"/>
                  <a:gd name="connsiteX44" fmla="*/ 210016 w 338138"/>
                  <a:gd name="connsiteY44" fmla="*/ 265893 h 315913"/>
                  <a:gd name="connsiteX45" fmla="*/ 207374 w 338138"/>
                  <a:gd name="connsiteY45" fmla="*/ 268526 h 315913"/>
                  <a:gd name="connsiteX46" fmla="*/ 207374 w 338138"/>
                  <a:gd name="connsiteY46" fmla="*/ 290903 h 315913"/>
                  <a:gd name="connsiteX47" fmla="*/ 208695 w 338138"/>
                  <a:gd name="connsiteY47" fmla="*/ 293536 h 315913"/>
                  <a:gd name="connsiteX48" fmla="*/ 239074 w 338138"/>
                  <a:gd name="connsiteY48" fmla="*/ 293536 h 315913"/>
                  <a:gd name="connsiteX49" fmla="*/ 250962 w 338138"/>
                  <a:gd name="connsiteY49" fmla="*/ 305383 h 315913"/>
                  <a:gd name="connsiteX50" fmla="*/ 239074 w 338138"/>
                  <a:gd name="connsiteY50" fmla="*/ 315913 h 315913"/>
                  <a:gd name="connsiteX51" fmla="*/ 99064 w 338138"/>
                  <a:gd name="connsiteY51" fmla="*/ 315913 h 315913"/>
                  <a:gd name="connsiteX52" fmla="*/ 87176 w 338138"/>
                  <a:gd name="connsiteY52" fmla="*/ 305383 h 315913"/>
                  <a:gd name="connsiteX53" fmla="*/ 99064 w 338138"/>
                  <a:gd name="connsiteY53" fmla="*/ 293536 h 315913"/>
                  <a:gd name="connsiteX54" fmla="*/ 129444 w 338138"/>
                  <a:gd name="connsiteY54" fmla="*/ 293536 h 315913"/>
                  <a:gd name="connsiteX55" fmla="*/ 130765 w 338138"/>
                  <a:gd name="connsiteY55" fmla="*/ 289587 h 315913"/>
                  <a:gd name="connsiteX56" fmla="*/ 130765 w 338138"/>
                  <a:gd name="connsiteY56" fmla="*/ 268526 h 315913"/>
                  <a:gd name="connsiteX57" fmla="*/ 126802 w 338138"/>
                  <a:gd name="connsiteY57" fmla="*/ 265893 h 315913"/>
                  <a:gd name="connsiteX58" fmla="*/ 14529 w 338138"/>
                  <a:gd name="connsiteY58" fmla="*/ 265893 h 315913"/>
                  <a:gd name="connsiteX59" fmla="*/ 0 w 338138"/>
                  <a:gd name="connsiteY59" fmla="*/ 251414 h 315913"/>
                  <a:gd name="connsiteX60" fmla="*/ 0 w 338138"/>
                  <a:gd name="connsiteY60" fmla="*/ 13163 h 315913"/>
                  <a:gd name="connsiteX61" fmla="*/ 14529 w 338138"/>
                  <a:gd name="connsiteY61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38138" h="315913">
                    <a:moveTo>
                      <a:pt x="159472" y="265112"/>
                    </a:moveTo>
                    <a:cubicBezTo>
                      <a:pt x="159472" y="265112"/>
                      <a:pt x="155575" y="265112"/>
                      <a:pt x="155575" y="269194"/>
                    </a:cubicBezTo>
                    <a:cubicBezTo>
                      <a:pt x="155575" y="269194"/>
                      <a:pt x="155575" y="269194"/>
                      <a:pt x="155575" y="289605"/>
                    </a:cubicBezTo>
                    <a:cubicBezTo>
                      <a:pt x="155575" y="292326"/>
                      <a:pt x="155575" y="293687"/>
                      <a:pt x="158173" y="293687"/>
                    </a:cubicBezTo>
                    <a:cubicBezTo>
                      <a:pt x="158173" y="293687"/>
                      <a:pt x="158173" y="293687"/>
                      <a:pt x="181553" y="293687"/>
                    </a:cubicBezTo>
                    <a:cubicBezTo>
                      <a:pt x="182851" y="293687"/>
                      <a:pt x="184150" y="292326"/>
                      <a:pt x="184150" y="290966"/>
                    </a:cubicBezTo>
                    <a:cubicBezTo>
                      <a:pt x="184150" y="290966"/>
                      <a:pt x="184150" y="290966"/>
                      <a:pt x="184150" y="269194"/>
                    </a:cubicBezTo>
                    <a:cubicBezTo>
                      <a:pt x="184150" y="265112"/>
                      <a:pt x="181553" y="265112"/>
                      <a:pt x="181553" y="265112"/>
                    </a:cubicBezTo>
                    <a:cubicBezTo>
                      <a:pt x="181553" y="265112"/>
                      <a:pt x="181553" y="265112"/>
                      <a:pt x="159472" y="265112"/>
                    </a:cubicBezTo>
                    <a:close/>
                    <a:moveTo>
                      <a:pt x="169069" y="222250"/>
                    </a:moveTo>
                    <a:cubicBezTo>
                      <a:pt x="161616" y="222250"/>
                      <a:pt x="155575" y="228291"/>
                      <a:pt x="155575" y="235744"/>
                    </a:cubicBezTo>
                    <a:cubicBezTo>
                      <a:pt x="155575" y="243197"/>
                      <a:pt x="161616" y="249238"/>
                      <a:pt x="169069" y="249238"/>
                    </a:cubicBezTo>
                    <a:cubicBezTo>
                      <a:pt x="176522" y="249238"/>
                      <a:pt x="182563" y="243197"/>
                      <a:pt x="182563" y="235744"/>
                    </a:cubicBezTo>
                    <a:cubicBezTo>
                      <a:pt x="182563" y="228291"/>
                      <a:pt x="176522" y="222250"/>
                      <a:pt x="169069" y="222250"/>
                    </a:cubicBezTo>
                    <a:close/>
                    <a:moveTo>
                      <a:pt x="145852" y="55033"/>
                    </a:moveTo>
                    <a:cubicBezTo>
                      <a:pt x="149803" y="52387"/>
                      <a:pt x="155071" y="52387"/>
                      <a:pt x="157704" y="56356"/>
                    </a:cubicBezTo>
                    <a:cubicBezTo>
                      <a:pt x="160338" y="60325"/>
                      <a:pt x="159021" y="65616"/>
                      <a:pt x="156388" y="68262"/>
                    </a:cubicBezTo>
                    <a:cubicBezTo>
                      <a:pt x="57619" y="137054"/>
                      <a:pt x="57619" y="137054"/>
                      <a:pt x="57619" y="137054"/>
                    </a:cubicBezTo>
                    <a:cubicBezTo>
                      <a:pt x="56302" y="138377"/>
                      <a:pt x="54986" y="139700"/>
                      <a:pt x="53669" y="139700"/>
                    </a:cubicBezTo>
                    <a:cubicBezTo>
                      <a:pt x="51035" y="139700"/>
                      <a:pt x="48401" y="138377"/>
                      <a:pt x="47084" y="135731"/>
                    </a:cubicBezTo>
                    <a:cubicBezTo>
                      <a:pt x="44450" y="131762"/>
                      <a:pt x="44450" y="126471"/>
                      <a:pt x="48401" y="123825"/>
                    </a:cubicBezTo>
                    <a:cubicBezTo>
                      <a:pt x="145852" y="55033"/>
                      <a:pt x="145852" y="55033"/>
                      <a:pt x="145852" y="55033"/>
                    </a:cubicBezTo>
                    <a:close/>
                    <a:moveTo>
                      <a:pt x="88577" y="47055"/>
                    </a:moveTo>
                    <a:cubicBezTo>
                      <a:pt x="92562" y="44450"/>
                      <a:pt x="97875" y="44450"/>
                      <a:pt x="100532" y="48358"/>
                    </a:cubicBezTo>
                    <a:cubicBezTo>
                      <a:pt x="103188" y="52265"/>
                      <a:pt x="101860" y="57476"/>
                      <a:pt x="99203" y="60081"/>
                    </a:cubicBezTo>
                    <a:cubicBezTo>
                      <a:pt x="52712" y="92645"/>
                      <a:pt x="52712" y="92645"/>
                      <a:pt x="52712" y="92645"/>
                    </a:cubicBezTo>
                    <a:cubicBezTo>
                      <a:pt x="51384" y="93947"/>
                      <a:pt x="50055" y="95250"/>
                      <a:pt x="47399" y="95250"/>
                    </a:cubicBezTo>
                    <a:cubicBezTo>
                      <a:pt x="44742" y="95250"/>
                      <a:pt x="42085" y="93947"/>
                      <a:pt x="40757" y="91342"/>
                    </a:cubicBezTo>
                    <a:cubicBezTo>
                      <a:pt x="38100" y="87435"/>
                      <a:pt x="39429" y="82224"/>
                      <a:pt x="43414" y="79619"/>
                    </a:cubicBezTo>
                    <a:cubicBezTo>
                      <a:pt x="88577" y="47055"/>
                      <a:pt x="88577" y="47055"/>
                      <a:pt x="88577" y="47055"/>
                    </a:cubicBezTo>
                    <a:close/>
                    <a:moveTo>
                      <a:pt x="35086" y="22225"/>
                    </a:moveTo>
                    <a:cubicBezTo>
                      <a:pt x="27205" y="22225"/>
                      <a:pt x="20637" y="28785"/>
                      <a:pt x="20637" y="35344"/>
                    </a:cubicBezTo>
                    <a:cubicBezTo>
                      <a:pt x="20637" y="35344"/>
                      <a:pt x="20637" y="35344"/>
                      <a:pt x="20637" y="196707"/>
                    </a:cubicBezTo>
                    <a:cubicBezTo>
                      <a:pt x="20637" y="204579"/>
                      <a:pt x="27205" y="211138"/>
                      <a:pt x="35086" y="211138"/>
                    </a:cubicBezTo>
                    <a:cubicBezTo>
                      <a:pt x="35086" y="211138"/>
                      <a:pt x="35086" y="211138"/>
                      <a:pt x="303051" y="211138"/>
                    </a:cubicBezTo>
                    <a:cubicBezTo>
                      <a:pt x="310932" y="211138"/>
                      <a:pt x="317500" y="204579"/>
                      <a:pt x="317500" y="196707"/>
                    </a:cubicBezTo>
                    <a:lnTo>
                      <a:pt x="317500" y="35344"/>
                    </a:lnTo>
                    <a:cubicBezTo>
                      <a:pt x="317500" y="28785"/>
                      <a:pt x="310932" y="22225"/>
                      <a:pt x="303051" y="22225"/>
                    </a:cubicBezTo>
                    <a:cubicBezTo>
                      <a:pt x="303051" y="22225"/>
                      <a:pt x="303051" y="22225"/>
                      <a:pt x="35086" y="22225"/>
                    </a:cubicBezTo>
                    <a:close/>
                    <a:moveTo>
                      <a:pt x="14529" y="0"/>
                    </a:moveTo>
                    <a:cubicBezTo>
                      <a:pt x="14529" y="0"/>
                      <a:pt x="14529" y="0"/>
                      <a:pt x="323609" y="0"/>
                    </a:cubicBezTo>
                    <a:cubicBezTo>
                      <a:pt x="331534" y="0"/>
                      <a:pt x="338138" y="5265"/>
                      <a:pt x="338138" y="13163"/>
                    </a:cubicBezTo>
                    <a:cubicBezTo>
                      <a:pt x="338138" y="13163"/>
                      <a:pt x="338138" y="13163"/>
                      <a:pt x="338138" y="251414"/>
                    </a:cubicBezTo>
                    <a:cubicBezTo>
                      <a:pt x="338138" y="259312"/>
                      <a:pt x="331534" y="265893"/>
                      <a:pt x="323609" y="265893"/>
                    </a:cubicBezTo>
                    <a:cubicBezTo>
                      <a:pt x="323609" y="265893"/>
                      <a:pt x="323609" y="265893"/>
                      <a:pt x="210016" y="265893"/>
                    </a:cubicBezTo>
                    <a:cubicBezTo>
                      <a:pt x="210016" y="265893"/>
                      <a:pt x="207374" y="265893"/>
                      <a:pt x="207374" y="268526"/>
                    </a:cubicBezTo>
                    <a:cubicBezTo>
                      <a:pt x="207374" y="268526"/>
                      <a:pt x="207374" y="268526"/>
                      <a:pt x="207374" y="290903"/>
                    </a:cubicBezTo>
                    <a:cubicBezTo>
                      <a:pt x="207374" y="292220"/>
                      <a:pt x="207374" y="293536"/>
                      <a:pt x="208695" y="293536"/>
                    </a:cubicBezTo>
                    <a:cubicBezTo>
                      <a:pt x="208695" y="293536"/>
                      <a:pt x="208695" y="293536"/>
                      <a:pt x="239074" y="293536"/>
                    </a:cubicBezTo>
                    <a:cubicBezTo>
                      <a:pt x="245679" y="293536"/>
                      <a:pt x="250962" y="298801"/>
                      <a:pt x="250962" y="305383"/>
                    </a:cubicBezTo>
                    <a:cubicBezTo>
                      <a:pt x="250962" y="310648"/>
                      <a:pt x="245679" y="315913"/>
                      <a:pt x="239074" y="315913"/>
                    </a:cubicBezTo>
                    <a:cubicBezTo>
                      <a:pt x="239074" y="315913"/>
                      <a:pt x="239074" y="315913"/>
                      <a:pt x="99064" y="315913"/>
                    </a:cubicBezTo>
                    <a:cubicBezTo>
                      <a:pt x="92460" y="315913"/>
                      <a:pt x="87176" y="310648"/>
                      <a:pt x="87176" y="305383"/>
                    </a:cubicBezTo>
                    <a:cubicBezTo>
                      <a:pt x="87176" y="298801"/>
                      <a:pt x="92460" y="293536"/>
                      <a:pt x="99064" y="293536"/>
                    </a:cubicBezTo>
                    <a:cubicBezTo>
                      <a:pt x="99064" y="293536"/>
                      <a:pt x="99064" y="293536"/>
                      <a:pt x="129444" y="293536"/>
                    </a:cubicBezTo>
                    <a:cubicBezTo>
                      <a:pt x="130765" y="293536"/>
                      <a:pt x="130765" y="292220"/>
                      <a:pt x="130765" y="289587"/>
                    </a:cubicBezTo>
                    <a:cubicBezTo>
                      <a:pt x="130765" y="289587"/>
                      <a:pt x="130765" y="289587"/>
                      <a:pt x="130765" y="268526"/>
                    </a:cubicBezTo>
                    <a:cubicBezTo>
                      <a:pt x="130765" y="264577"/>
                      <a:pt x="126802" y="265893"/>
                      <a:pt x="126802" y="265893"/>
                    </a:cubicBezTo>
                    <a:cubicBezTo>
                      <a:pt x="126802" y="265893"/>
                      <a:pt x="126802" y="265893"/>
                      <a:pt x="14529" y="265893"/>
                    </a:cubicBezTo>
                    <a:cubicBezTo>
                      <a:pt x="6604" y="265893"/>
                      <a:pt x="0" y="259312"/>
                      <a:pt x="0" y="251414"/>
                    </a:cubicBezTo>
                    <a:cubicBezTo>
                      <a:pt x="0" y="251414"/>
                      <a:pt x="0" y="251414"/>
                      <a:pt x="0" y="13163"/>
                    </a:cubicBezTo>
                    <a:cubicBezTo>
                      <a:pt x="0" y="5265"/>
                      <a:pt x="6604" y="0"/>
                      <a:pt x="14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544830" y="675005"/>
            <a:ext cx="10960735" cy="5332095"/>
            <a:chOff x="858" y="1063"/>
            <a:chExt cx="17261" cy="8397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858" y="1063"/>
              <a:ext cx="117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>
                  <a:sym typeface="+mn-ea"/>
                </a:rPr>
                <a:t>3.1  </a:t>
              </a:r>
              <a:r>
                <a:rPr lang="zh-CN" altLang="en-US">
                  <a:sym typeface="+mn-ea"/>
                </a:rPr>
                <a:t>聚合</a:t>
              </a:r>
              <a:r>
                <a:rPr lang="en-US" altLang="zh-CN">
                  <a:sym typeface="+mn-ea"/>
                </a:rPr>
                <a:t>-</a:t>
              </a:r>
              <a:r>
                <a:rPr lang="zh-CN" altLang="en-US">
                  <a:sym typeface="+mn-ea"/>
                </a:rPr>
                <a:t>配送中</a:t>
              </a:r>
              <a:r>
                <a:rPr lang="zh-CN" altLang="en-US">
                  <a:sym typeface="+mn-ea"/>
                </a:rPr>
                <a:t>，自提订单</a:t>
              </a:r>
              <a:r>
                <a:rPr lang="zh-CN">
                  <a:sym typeface="+mn-ea"/>
                </a:rPr>
                <a:t>（待收货）</a:t>
              </a:r>
              <a:endParaRPr lang="zh-CN" altLang="zh-CN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41" y="1643"/>
              <a:ext cx="3778" cy="781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" y="1873"/>
              <a:ext cx="13471" cy="4236"/>
            </a:xfrm>
            <a:prstGeom prst="rect">
              <a:avLst/>
            </a:prstGeom>
          </p:spPr>
        </p:pic>
        <p:sp>
          <p:nvSpPr>
            <p:cNvPr id="7" name="线形标注 2(带强调线) 6"/>
            <p:cNvSpPr/>
            <p:nvPr>
              <p:custDataLst>
                <p:tags r:id="rId5"/>
              </p:custDataLst>
            </p:nvPr>
          </p:nvSpPr>
          <p:spPr>
            <a:xfrm>
              <a:off x="1236" y="6465"/>
              <a:ext cx="12130" cy="2150"/>
            </a:xfrm>
            <a:prstGeom prst="accentCallout2">
              <a:avLst>
                <a:gd name="adj1" fmla="val 24046"/>
                <a:gd name="adj2" fmla="val 101079"/>
                <a:gd name="adj3" fmla="val 23813"/>
                <a:gd name="adj4" fmla="val 102794"/>
                <a:gd name="adj5" fmla="val 99906"/>
                <a:gd name="adj6" fmla="val 113231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>
                  <a:solidFill>
                    <a:schemeClr val="tx1"/>
                  </a:solidFill>
                  <a:sym typeface="+mn-ea"/>
                </a:rPr>
                <a:t>自提单：</a:t>
              </a:r>
              <a:endParaRPr lang="zh-CN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  <a:sym typeface="+mn-ea"/>
                </a:rPr>
                <a:t>用户到店取货后，可自行点击进行确认收货</a:t>
              </a:r>
              <a:endParaRPr lang="zh-CN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  <a:sym typeface="+mn-ea"/>
                </a:rPr>
                <a:t>若用户取货后没有确认收货，系统会在自提时间后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7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天自动确认收货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完成确认收货后，订单状态变为已完成，在历史订单中可查看相关信息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1097280" y="675005"/>
            <a:ext cx="9859010" cy="5353685"/>
            <a:chOff x="858" y="1063"/>
            <a:chExt cx="15526" cy="8431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858" y="1063"/>
              <a:ext cx="117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>
                  <a:sym typeface="+mn-ea"/>
                </a:rPr>
                <a:t> 3.2  </a:t>
              </a:r>
              <a:r>
                <a:rPr lang="zh-CN" altLang="en-US">
                  <a:sym typeface="+mn-ea"/>
                </a:rPr>
                <a:t>聚合</a:t>
              </a:r>
              <a:r>
                <a:rPr lang="en-US" altLang="zh-CN">
                  <a:sym typeface="+mn-ea"/>
                </a:rPr>
                <a:t>-</a:t>
              </a:r>
              <a:r>
                <a:rPr lang="zh-CN" altLang="en-US">
                  <a:sym typeface="+mn-ea"/>
                </a:rPr>
                <a:t>待配送，骑手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配送订单</a:t>
              </a:r>
              <a:r>
                <a:rPr lang="zh-CN">
                  <a:solidFill>
                    <a:schemeClr val="tx1"/>
                  </a:solidFill>
                  <a:sym typeface="+mn-ea"/>
                </a:rPr>
                <a:t>（待收货）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" y="1643"/>
              <a:ext cx="3810" cy="785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3" y="1643"/>
              <a:ext cx="3802" cy="7849"/>
            </a:xfrm>
            <a:prstGeom prst="rect">
              <a:avLst/>
            </a:prstGeom>
          </p:spPr>
        </p:pic>
        <p:sp>
          <p:nvSpPr>
            <p:cNvPr id="7" name="线形标注 2(带强调线) 6"/>
            <p:cNvSpPr/>
            <p:nvPr>
              <p:custDataLst>
                <p:tags r:id="rId5"/>
              </p:custDataLst>
            </p:nvPr>
          </p:nvSpPr>
          <p:spPr>
            <a:xfrm>
              <a:off x="8887" y="2868"/>
              <a:ext cx="7497" cy="4285"/>
            </a:xfrm>
            <a:prstGeom prst="accentCallout2">
              <a:avLst>
                <a:gd name="adj1" fmla="val 28442"/>
                <a:gd name="adj2" fmla="val -1662"/>
                <a:gd name="adj3" fmla="val 28691"/>
                <a:gd name="adj4" fmla="val -3378"/>
                <a:gd name="adj5" fmla="val 76147"/>
                <a:gd name="adj6" fmla="val -18194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骑手配送单：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默认发起蜂鸟配送，若已分配骑手可点击联系骑手进行电话沟通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骑手取货成功前，支持取消配送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/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重新发起配送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/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转自配送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用户可在收到货后可点击进行确认收货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若用户收货后没有确认收货，系统会在拣货完成后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7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天自动确认收货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完成确认收货后，订单状态变为已完成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598805" y="675005"/>
            <a:ext cx="11066780" cy="5370830"/>
            <a:chOff x="658" y="1063"/>
            <a:chExt cx="17428" cy="8458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658" y="1063"/>
              <a:ext cx="47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>
                  <a:sym typeface="+mn-ea"/>
                </a:rPr>
                <a:t> </a:t>
              </a:r>
              <a:r>
                <a:rPr lang="zh-CN">
                  <a:solidFill>
                    <a:schemeClr val="tx1"/>
                  </a:solidFill>
                  <a:sym typeface="+mn-ea"/>
                </a:rPr>
                <a:t>取消配送和重新发起配送</a:t>
              </a:r>
              <a:endParaRPr 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7" name="线形标注 2(带强调线) 6"/>
            <p:cNvSpPr/>
            <p:nvPr>
              <p:custDataLst>
                <p:tags r:id="rId3"/>
              </p:custDataLst>
            </p:nvPr>
          </p:nvSpPr>
          <p:spPr>
            <a:xfrm>
              <a:off x="2385" y="7630"/>
              <a:ext cx="9759" cy="1514"/>
            </a:xfrm>
            <a:prstGeom prst="accentCallout2">
              <a:avLst>
                <a:gd name="adj1" fmla="val 28441"/>
                <a:gd name="adj2" fmla="val 101314"/>
                <a:gd name="adj3" fmla="val 28213"/>
                <a:gd name="adj4" fmla="val 102967"/>
                <a:gd name="adj5" fmla="val -19512"/>
                <a:gd name="adj6" fmla="val 107139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系统已接单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/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待分配骑手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/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已分配骑手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/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骑手已到店状态下，支持取消配送</a:t>
              </a:r>
              <a:r>
                <a:rPr lang="zh-CN">
                  <a:solidFill>
                    <a:schemeClr val="tx1"/>
                  </a:solidFill>
                  <a:sym typeface="+mn-ea"/>
                </a:rPr>
                <a:t>，并且可以重新发起配送召唤骑手</a:t>
              </a:r>
              <a:endParaRPr lang="zh-CN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" y="1915"/>
              <a:ext cx="13615" cy="269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" y="4612"/>
              <a:ext cx="13614" cy="270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4326" y="1643"/>
              <a:ext cx="3761" cy="7878"/>
            </a:xfrm>
            <a:prstGeom prst="rect">
              <a:avLst/>
            </a:prstGeom>
          </p:spPr>
        </p:pic>
      </p:grpSp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532765" y="986155"/>
            <a:ext cx="11082655" cy="5002530"/>
            <a:chOff x="794" y="1643"/>
            <a:chExt cx="17453" cy="787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75" y="1643"/>
              <a:ext cx="3773" cy="787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" y="2044"/>
              <a:ext cx="13614" cy="4031"/>
            </a:xfrm>
            <a:prstGeom prst="rect">
              <a:avLst/>
            </a:prstGeom>
          </p:spPr>
        </p:pic>
        <p:sp>
          <p:nvSpPr>
            <p:cNvPr id="7" name="线形标注 2(带强调线) 6"/>
            <p:cNvSpPr/>
            <p:nvPr>
              <p:custDataLst>
                <p:tags r:id="rId4"/>
              </p:custDataLst>
            </p:nvPr>
          </p:nvSpPr>
          <p:spPr>
            <a:xfrm>
              <a:off x="3835" y="6708"/>
              <a:ext cx="8628" cy="1514"/>
            </a:xfrm>
            <a:prstGeom prst="accentCallout2">
              <a:avLst>
                <a:gd name="adj1" fmla="val 35733"/>
                <a:gd name="adj2" fmla="val 101796"/>
                <a:gd name="adj3" fmla="val 36459"/>
                <a:gd name="adj4" fmla="val 104299"/>
                <a:gd name="adj5" fmla="val -71334"/>
                <a:gd name="adj6" fmla="val 125799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  <a:sym typeface="+mn-ea"/>
                </a:rPr>
                <a:t>重新发起配送后，就会按正常的流程进行配送</a:t>
              </a:r>
              <a:endParaRPr lang="zh-CN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  <a:sym typeface="+mn-ea"/>
                </a:rPr>
                <a:t>在骑手取货完成后，不支持取消配送和转自配送</a:t>
              </a:r>
              <a:endParaRPr lang="zh-CN">
                <a:solidFill>
                  <a:schemeClr val="tx1"/>
                </a:solidFill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554355" y="805815"/>
            <a:ext cx="11047095" cy="5222240"/>
            <a:chOff x="873" y="1269"/>
            <a:chExt cx="17397" cy="8224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873" y="1269"/>
              <a:ext cx="62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>
                  <a:solidFill>
                    <a:schemeClr val="tx1"/>
                  </a:solidFill>
                  <a:sym typeface="+mn-ea"/>
                </a:rPr>
                <a:t> </a:t>
              </a:r>
              <a:r>
                <a:rPr lang="zh-CN">
                  <a:solidFill>
                    <a:schemeClr val="tx1"/>
                  </a:solidFill>
                  <a:sym typeface="+mn-ea"/>
                </a:rPr>
                <a:t>在</a:t>
              </a:r>
              <a:r>
                <a:rPr lang="zh-CN">
                  <a:sym typeface="+mn-ea"/>
                </a:rPr>
                <a:t>骑手取货成功之前，支持转自配送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" y="2074"/>
              <a:ext cx="13616" cy="269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" y="4890"/>
              <a:ext cx="13617" cy="403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84" y="1579"/>
              <a:ext cx="3787" cy="7915"/>
            </a:xfrm>
            <a:prstGeom prst="rect">
              <a:avLst/>
            </a:prstGeom>
          </p:spPr>
        </p:pic>
      </p:grp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392430" y="941070"/>
            <a:ext cx="11511280" cy="5170805"/>
            <a:chOff x="618" y="1482"/>
            <a:chExt cx="18128" cy="8143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618" y="1482"/>
              <a:ext cx="1352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>
                  <a:sym typeface="+mn-ea"/>
                </a:rPr>
                <a:t> 3.3  </a:t>
              </a:r>
              <a:r>
                <a:rPr lang="zh-CN" altLang="en-US">
                  <a:sym typeface="+mn-ea"/>
                </a:rPr>
                <a:t>聚合</a:t>
              </a:r>
              <a:r>
                <a:rPr lang="en-US" altLang="zh-CN">
                  <a:sym typeface="+mn-ea"/>
                </a:rPr>
                <a:t>-</a:t>
              </a:r>
              <a:r>
                <a:rPr lang="zh-CN" altLang="en-US">
                  <a:sym typeface="+mn-ea"/>
                </a:rPr>
                <a:t>待配送，快递配送订单</a:t>
              </a:r>
              <a:r>
                <a:rPr lang="en-US" altLang="zh-CN">
                  <a:sym typeface="+mn-ea"/>
                </a:rPr>
                <a:t>(</a:t>
              </a:r>
              <a:r>
                <a:rPr lang="zh-CN">
                  <a:sym typeface="+mn-ea"/>
                </a:rPr>
                <a:t>待收货</a:t>
              </a:r>
              <a:r>
                <a:rPr lang="en-US" altLang="zh-CN">
                  <a:sym typeface="+mn-ea"/>
                </a:rPr>
                <a:t>)</a:t>
              </a:r>
              <a:endParaRPr lang="zh-CN" altLang="zh-CN">
                <a:sym typeface="+mn-ea"/>
              </a:endParaRPr>
            </a:p>
            <a:p>
              <a:pPr algn="l"/>
              <a:r>
                <a:rPr lang="zh-CN" altLang="zh-CN">
                  <a:sym typeface="+mn-ea"/>
                </a:rPr>
                <a:t> </a:t>
              </a:r>
              <a:r>
                <a:rPr lang="en-US" altLang="zh-CN">
                  <a:sym typeface="+mn-ea"/>
                </a:rPr>
                <a:t>       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默认发起顺丰标快，发起成功后状态变为配送中，点击单号可查看轨迹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72" y="1671"/>
              <a:ext cx="4474" cy="795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rcRect b="16083"/>
            <a:stretch>
              <a:fillRect/>
            </a:stretch>
          </p:blipFill>
          <p:spPr>
            <a:xfrm>
              <a:off x="618" y="2697"/>
              <a:ext cx="13526" cy="27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" y="5783"/>
              <a:ext cx="13526" cy="2946"/>
            </a:xfrm>
            <a:prstGeom prst="rect">
              <a:avLst/>
            </a:prstGeom>
          </p:spPr>
        </p:pic>
      </p:grp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544830" y="497205"/>
            <a:ext cx="10089515" cy="5894705"/>
            <a:chOff x="858" y="783"/>
            <a:chExt cx="15889" cy="9283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858" y="783"/>
              <a:ext cx="1235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/>
                <a:t>中药预订小程序码，可在</a:t>
              </a:r>
              <a:r>
                <a:rPr lang="en-US" altLang="zh-CN"/>
                <a:t> ‘</a:t>
              </a:r>
              <a:r>
                <a:rPr lang="zh-CN" altLang="en-US"/>
                <a:t>门店聚合</a:t>
              </a:r>
              <a:r>
                <a:rPr lang="en-US" altLang="zh-CN"/>
                <a:t>-&gt;</a:t>
              </a:r>
              <a:r>
                <a:rPr lang="zh-CN" altLang="en-US"/>
                <a:t>门店</a:t>
              </a:r>
              <a:r>
                <a:rPr lang="en-US" altLang="zh-CN"/>
                <a:t>-&gt;</a:t>
              </a:r>
              <a:r>
                <a:rPr lang="zh-CN" altLang="en-US"/>
                <a:t>门店信息</a:t>
              </a:r>
              <a:r>
                <a:rPr lang="en-US" altLang="zh-CN"/>
                <a:t>’ </a:t>
              </a:r>
              <a:r>
                <a:rPr lang="zh-CN" altLang="en-US"/>
                <a:t>中查看</a:t>
              </a:r>
              <a:endParaRPr lang="zh-CN" altLang="en-US"/>
            </a:p>
            <a:p>
              <a:pPr algn="l"/>
              <a:r>
                <a:t>（可下载打印贴到门店显眼位置</a:t>
              </a:r>
              <a:r>
                <a:rPr lang="zh-CN"/>
                <a:t>进行推广拉新</a:t>
              </a:r>
              <a:r>
                <a:t>）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" y="1799"/>
              <a:ext cx="15889" cy="8267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3"/>
            <p:custDataLst>
              <p:tags r:id="rId2"/>
            </p:custDataLst>
          </p:nvPr>
        </p:nvSpPr>
        <p:spPr>
          <a:xfrm>
            <a:off x="6903720" y="2630805"/>
            <a:ext cx="4647565" cy="1402080"/>
          </a:xfrm>
        </p:spPr>
        <p:txBody>
          <a:bodyPr wrap="square"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谢谢观看！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4494651" y="2680653"/>
            <a:ext cx="5438775" cy="714375"/>
          </a:xfrm>
        </p:spPr>
        <p:txBody>
          <a:bodyPr>
            <a:normAutofit/>
          </a:bodyPr>
          <a:lstStyle/>
          <a:p>
            <a:r>
              <a:rPr lang="zh-CN"/>
              <a:t>小程序端</a:t>
            </a:r>
            <a:endParaRPr lang="zh-CN"/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3"/>
            </p:custDataLst>
          </p:nvPr>
        </p:nvSpPr>
        <p:spPr>
          <a:xfrm>
            <a:off x="4494530" y="3536950"/>
            <a:ext cx="5438775" cy="637540"/>
          </a:xfrm>
        </p:spPr>
        <p:txBody>
          <a:bodyPr>
            <a:normAutofit/>
          </a:bodyPr>
          <a:lstStyle/>
          <a:p>
            <a:r>
              <a:rPr lang="zh-CN" altLang="en-US"/>
              <a:t>用户在小程序端可进行下单、支付、联系骑手、查看物流轨迹、确认收货等操作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2395795" y="2419256"/>
            <a:ext cx="1960245" cy="1755436"/>
          </a:xfrm>
          <a:prstGeom prst="rect">
            <a:avLst/>
          </a:prstGeom>
          <a:noFill/>
        </p:spPr>
        <p:txBody>
          <a:bodyPr wrap="square" lIns="36000" rtlCol="0" anchor="ctr" anchorCtr="0">
            <a:normAutofit lnSpcReduction="10000"/>
          </a:bodyPr>
          <a:lstStyle/>
          <a:p>
            <a:pPr algn="ctr"/>
            <a:r>
              <a:rPr lang="en-US" altLang="zh-CN" sz="115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endParaRPr lang="en-US" altLang="zh-CN" sz="115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2582424" y="4048328"/>
            <a:ext cx="134187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7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939800" y="639445"/>
            <a:ext cx="10410825" cy="5433060"/>
            <a:chOff x="1480" y="1007"/>
            <a:chExt cx="16395" cy="8556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1788" y="1007"/>
              <a:ext cx="34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/>
                <a:t>中药预订小程序</a:t>
              </a:r>
              <a:endParaRPr lang="zh-CN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" y="1687"/>
              <a:ext cx="3810" cy="787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3" y="1686"/>
              <a:ext cx="3780" cy="787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0" y="1688"/>
              <a:ext cx="3784" cy="7875"/>
            </a:xfrm>
            <a:prstGeom prst="rect">
              <a:avLst/>
            </a:prstGeom>
          </p:spPr>
        </p:pic>
        <p:sp>
          <p:nvSpPr>
            <p:cNvPr id="16" name="线形标注 2(带强调线) 15"/>
            <p:cNvSpPr/>
            <p:nvPr>
              <p:custDataLst>
                <p:tags r:id="rId6"/>
              </p:custDataLst>
            </p:nvPr>
          </p:nvSpPr>
          <p:spPr>
            <a:xfrm>
              <a:off x="13311" y="2586"/>
              <a:ext cx="4564" cy="5484"/>
            </a:xfrm>
            <a:prstGeom prst="accentCallout2">
              <a:avLst>
                <a:gd name="adj1" fmla="val 22450"/>
                <a:gd name="adj2" fmla="val -3856"/>
                <a:gd name="adj3" fmla="val 22302"/>
                <a:gd name="adj4" fmla="val -9027"/>
                <a:gd name="adj5" fmla="val 52929"/>
                <a:gd name="adj6" fmla="val -38518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>
                  <a:solidFill>
                    <a:schemeClr val="tx1"/>
                  </a:solidFill>
                </a:rPr>
                <a:t>首页：</a:t>
              </a:r>
              <a:endParaRPr lang="zh-CN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</a:rPr>
                <a:t>点击立即预订进行下单</a:t>
              </a:r>
              <a:endParaRPr lang="zh-CN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</a:rPr>
                <a:t>点击预订说明手册查看操作指南</a:t>
              </a:r>
              <a:endParaRPr lang="zh-CN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endParaRPr lang="zh-CN">
                <a:solidFill>
                  <a:schemeClr val="tx1"/>
                </a:solidFill>
              </a:endParaRPr>
            </a:p>
            <a:p>
              <a:pPr indent="0" algn="l">
                <a:buFont typeface="Wingdings" panose="05000000000000000000" charset="0"/>
                <a:buNone/>
              </a:pPr>
              <a:r>
                <a:rPr lang="zh-CN">
                  <a:solidFill>
                    <a:schemeClr val="tx1"/>
                  </a:solidFill>
                </a:rPr>
                <a:t>预订中：</a:t>
              </a:r>
              <a:endParaRPr lang="zh-CN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</a:rPr>
                <a:t>展示所有进行中的订单，点击查看详情</a:t>
              </a:r>
              <a:endParaRPr lang="zh-CN">
                <a:solidFill>
                  <a:schemeClr val="tx1"/>
                </a:solidFill>
              </a:endParaRPr>
            </a:p>
            <a:p>
              <a:pPr indent="0" algn="l">
                <a:buFont typeface="Wingdings" panose="05000000000000000000" charset="0"/>
                <a:buNone/>
              </a:pPr>
              <a:endParaRPr lang="zh-CN">
                <a:solidFill>
                  <a:schemeClr val="tx1"/>
                </a:solidFill>
              </a:endParaRPr>
            </a:p>
            <a:p>
              <a:pPr indent="0" algn="l">
                <a:buFont typeface="Wingdings" panose="05000000000000000000" charset="0"/>
                <a:buNone/>
              </a:pPr>
              <a:r>
                <a:rPr lang="zh-CN">
                  <a:solidFill>
                    <a:schemeClr val="tx1"/>
                  </a:solidFill>
                </a:rPr>
                <a:t>历史订单：</a:t>
              </a:r>
              <a:endParaRPr lang="zh-CN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</a:rPr>
                <a:t>展示所有历史订单</a:t>
              </a:r>
              <a:r>
                <a:rPr lang="zh-CN">
                  <a:solidFill>
                    <a:schemeClr val="tx1"/>
                  </a:solidFill>
                  <a:sym typeface="+mn-ea"/>
                </a:rPr>
                <a:t>，点击查看详情</a:t>
              </a:r>
              <a:endParaRPr lang="zh-CN">
                <a:solidFill>
                  <a:schemeClr val="tx1"/>
                </a:solidFill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4" name="组合 23"/>
          <p:cNvGrpSpPr/>
          <p:nvPr/>
        </p:nvGrpSpPr>
        <p:grpSpPr>
          <a:xfrm>
            <a:off x="934085" y="639445"/>
            <a:ext cx="9696450" cy="5447665"/>
            <a:chOff x="1471" y="1007"/>
            <a:chExt cx="15270" cy="8579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1788" y="1007"/>
              <a:ext cx="1106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/>
                <a:t>用户首次使用，点击“立即预订”进行注册，需授权微信和手机号</a:t>
              </a:r>
              <a:endParaRPr lang="zh-CN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rcRect r="27632"/>
            <a:stretch>
              <a:fillRect/>
            </a:stretch>
          </p:blipFill>
          <p:spPr>
            <a:xfrm>
              <a:off x="5307" y="1678"/>
              <a:ext cx="3825" cy="790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rcRect r="38363"/>
            <a:stretch>
              <a:fillRect/>
            </a:stretch>
          </p:blipFill>
          <p:spPr>
            <a:xfrm>
              <a:off x="9132" y="1678"/>
              <a:ext cx="3803" cy="790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rcRect r="26680"/>
            <a:stretch>
              <a:fillRect/>
            </a:stretch>
          </p:blipFill>
          <p:spPr>
            <a:xfrm>
              <a:off x="12935" y="1678"/>
              <a:ext cx="3806" cy="790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1" y="1657"/>
              <a:ext cx="3836" cy="792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rcRect r="27632"/>
            <a:stretch>
              <a:fillRect/>
            </a:stretch>
          </p:blipFill>
          <p:spPr>
            <a:xfrm>
              <a:off x="5307" y="1677"/>
              <a:ext cx="3825" cy="790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rcRect r="38363"/>
            <a:stretch>
              <a:fillRect/>
            </a:stretch>
          </p:blipFill>
          <p:spPr>
            <a:xfrm>
              <a:off x="9132" y="1677"/>
              <a:ext cx="3803" cy="7908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rcRect r="26680"/>
            <a:stretch>
              <a:fillRect/>
            </a:stretch>
          </p:blipFill>
          <p:spPr>
            <a:xfrm>
              <a:off x="12935" y="1677"/>
              <a:ext cx="3806" cy="7907"/>
            </a:xfrm>
            <a:prstGeom prst="rect">
              <a:avLst/>
            </a:prstGeom>
          </p:spPr>
        </p:pic>
      </p:grp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908685" y="639445"/>
            <a:ext cx="10086975" cy="5431155"/>
            <a:chOff x="1431" y="1007"/>
            <a:chExt cx="15885" cy="8553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1863" y="1007"/>
              <a:ext cx="34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1</a:t>
              </a:r>
              <a:r>
                <a:rPr lang="zh-CN" altLang="en-US"/>
                <a:t>、打开</a:t>
              </a:r>
              <a:r>
                <a:rPr lang="zh-CN"/>
                <a:t>中药预</a:t>
              </a:r>
              <a:r>
                <a:rPr lang="zh-CN">
                  <a:sym typeface="+mn-ea"/>
                </a:rPr>
                <a:t>订</a:t>
              </a:r>
              <a:endParaRPr lang="zh-CN"/>
            </a:p>
          </p:txBody>
        </p:sp>
        <p:sp>
          <p:nvSpPr>
            <p:cNvPr id="11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8476" y="1007"/>
              <a:ext cx="602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2</a:t>
              </a:r>
              <a:r>
                <a:rPr lang="zh-CN" altLang="en-US"/>
                <a:t>、点击立即预</a:t>
              </a:r>
              <a:r>
                <a:rPr lang="zh-CN">
                  <a:sym typeface="+mn-ea"/>
                </a:rPr>
                <a:t>订</a:t>
              </a:r>
              <a:r>
                <a:rPr lang="zh-CN" altLang="en-US"/>
                <a:t>，跳转至订单填写</a:t>
              </a:r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8476" y="1650"/>
              <a:ext cx="3663" cy="791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5" y="1663"/>
              <a:ext cx="3784" cy="7875"/>
            </a:xfrm>
            <a:prstGeom prst="rect">
              <a:avLst/>
            </a:prstGeom>
          </p:spPr>
        </p:pic>
        <p:sp>
          <p:nvSpPr>
            <p:cNvPr id="15" name="线形标注 2(带强调线) 14"/>
            <p:cNvSpPr/>
            <p:nvPr>
              <p:custDataLst>
                <p:tags r:id="rId7"/>
              </p:custDataLst>
            </p:nvPr>
          </p:nvSpPr>
          <p:spPr>
            <a:xfrm>
              <a:off x="1431" y="3204"/>
              <a:ext cx="2630" cy="1637"/>
            </a:xfrm>
            <a:prstGeom prst="accentCallout2">
              <a:avLst>
                <a:gd name="adj1" fmla="val 21258"/>
                <a:gd name="adj2" fmla="val 107335"/>
                <a:gd name="adj3" fmla="val 20403"/>
                <a:gd name="adj4" fmla="val 114671"/>
                <a:gd name="adj5" fmla="val -27428"/>
                <a:gd name="adj6" fmla="val 151711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点击跳转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预订说明手册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线形标注 2(带强调线) 4"/>
            <p:cNvSpPr/>
            <p:nvPr>
              <p:custDataLst>
                <p:tags r:id="rId8"/>
              </p:custDataLst>
            </p:nvPr>
          </p:nvSpPr>
          <p:spPr>
            <a:xfrm>
              <a:off x="1431" y="5313"/>
              <a:ext cx="2630" cy="1637"/>
            </a:xfrm>
            <a:prstGeom prst="accentCallout2">
              <a:avLst>
                <a:gd name="adj1" fmla="val 44410"/>
                <a:gd name="adj2" fmla="val 106844"/>
                <a:gd name="adj3" fmla="val 45204"/>
                <a:gd name="adj4" fmla="val 114676"/>
                <a:gd name="adj5" fmla="val -10873"/>
                <a:gd name="adj6" fmla="val 170760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点击查看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中药预订流程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线形标注 2(带强调线) 15"/>
            <p:cNvSpPr/>
            <p:nvPr>
              <p:custDataLst>
                <p:tags r:id="rId9"/>
              </p:custDataLst>
            </p:nvPr>
          </p:nvSpPr>
          <p:spPr>
            <a:xfrm>
              <a:off x="13054" y="3204"/>
              <a:ext cx="4262" cy="1937"/>
            </a:xfrm>
            <a:prstGeom prst="accentCallout2">
              <a:avLst>
                <a:gd name="adj1" fmla="val 22174"/>
                <a:gd name="adj2" fmla="val -5171"/>
                <a:gd name="adj3" fmla="val 22296"/>
                <a:gd name="adj4" fmla="val -11026"/>
                <a:gd name="adj5" fmla="val 86422"/>
                <a:gd name="adj6" fmla="val -53941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>
                  <a:solidFill>
                    <a:schemeClr val="tx1"/>
                  </a:solidFill>
                </a:rPr>
                <a:t>   </a:t>
              </a:r>
              <a:r>
                <a:rPr lang="zh-CN" altLang="en-US">
                  <a:solidFill>
                    <a:schemeClr val="tx1"/>
                  </a:solidFill>
                </a:rPr>
                <a:t>请详细填写用药人、药方、收件人以及门店信息，以便及时沟通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1045210" y="639445"/>
            <a:ext cx="9944735" cy="5395595"/>
            <a:chOff x="1646" y="1007"/>
            <a:chExt cx="15661" cy="8497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1863" y="1007"/>
              <a:ext cx="891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3</a:t>
              </a:r>
              <a:r>
                <a:rPr lang="zh-CN" altLang="en-US"/>
                <a:t>、点击用药人，跳转用药人页面，支持新增修改删除</a:t>
              </a:r>
              <a:endParaRPr lang="zh-CN"/>
            </a:p>
          </p:txBody>
        </p:sp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646" y="1650"/>
              <a:ext cx="3626" cy="785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026" y="1661"/>
              <a:ext cx="3637" cy="78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3663" y="1660"/>
              <a:ext cx="3645" cy="7835"/>
            </a:xfrm>
            <a:prstGeom prst="rect">
              <a:avLst/>
            </a:prstGeom>
          </p:spPr>
        </p:pic>
        <p:sp>
          <p:nvSpPr>
            <p:cNvPr id="16" name="线形标注 2(带强调线) 15"/>
            <p:cNvSpPr/>
            <p:nvPr>
              <p:custDataLst>
                <p:tags r:id="rId9"/>
              </p:custDataLst>
            </p:nvPr>
          </p:nvSpPr>
          <p:spPr>
            <a:xfrm>
              <a:off x="5943" y="2744"/>
              <a:ext cx="2541" cy="1937"/>
            </a:xfrm>
            <a:prstGeom prst="accentCallout2">
              <a:avLst>
                <a:gd name="adj1" fmla="val 22174"/>
                <a:gd name="adj2" fmla="val -5171"/>
                <a:gd name="adj3" fmla="val 22296"/>
                <a:gd name="adj4" fmla="val -11026"/>
                <a:gd name="adj5" fmla="val 102736"/>
                <a:gd name="adj6" fmla="val -99094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若不存在相关信息，显示暂无用药人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线形标注 2(带强调线) 6"/>
            <p:cNvSpPr/>
            <p:nvPr>
              <p:custDataLst>
                <p:tags r:id="rId10"/>
              </p:custDataLst>
            </p:nvPr>
          </p:nvSpPr>
          <p:spPr>
            <a:xfrm>
              <a:off x="5431" y="5148"/>
              <a:ext cx="4017" cy="2617"/>
            </a:xfrm>
            <a:prstGeom prst="accentCallout2">
              <a:avLst>
                <a:gd name="adj1" fmla="val 33129"/>
                <a:gd name="adj2" fmla="val 103759"/>
                <a:gd name="adj3" fmla="val 33817"/>
                <a:gd name="adj4" fmla="val 109559"/>
                <a:gd name="adj5" fmla="val -36186"/>
                <a:gd name="adj6" fmla="val 146178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新建用药人：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姓名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/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电话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/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性别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/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年龄为必填项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设为默认时，会默认选择该用药人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887730" y="639445"/>
            <a:ext cx="9951720" cy="5396865"/>
            <a:chOff x="1398" y="1007"/>
            <a:chExt cx="15672" cy="8499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1398" y="1007"/>
              <a:ext cx="30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4</a:t>
              </a:r>
              <a:r>
                <a:rPr lang="zh-CN" altLang="en-US"/>
                <a:t>、点击上传图片</a:t>
              </a:r>
              <a:endParaRPr lang="zh-CN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8" y="1663"/>
              <a:ext cx="3618" cy="784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5" y="1661"/>
              <a:ext cx="3620" cy="7845"/>
            </a:xfrm>
            <a:prstGeom prst="rect">
              <a:avLst/>
            </a:prstGeom>
          </p:spPr>
        </p:pic>
        <p:sp>
          <p:nvSpPr>
            <p:cNvPr id="7" name="线形标注 2(带强调线) 6"/>
            <p:cNvSpPr/>
            <p:nvPr>
              <p:custDataLst>
                <p:tags r:id="rId5"/>
              </p:custDataLst>
            </p:nvPr>
          </p:nvSpPr>
          <p:spPr>
            <a:xfrm>
              <a:off x="8897" y="2787"/>
              <a:ext cx="4394" cy="2317"/>
            </a:xfrm>
            <a:prstGeom prst="accentCallout2">
              <a:avLst>
                <a:gd name="adj1" fmla="val 13293"/>
                <a:gd name="adj2" fmla="val -1957"/>
                <a:gd name="adj3" fmla="val 12904"/>
                <a:gd name="adj4" fmla="val -5097"/>
                <a:gd name="adj5" fmla="val 38886"/>
                <a:gd name="adj6" fmla="val -37118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上传图片：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支持拍摄或从相册选择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</a:rPr>
                <a:t>支持长按删除图片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  <a:sym typeface="+mn-ea"/>
                </a:rPr>
                <a:t>最多上传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5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张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3141" y="1007"/>
              <a:ext cx="17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5</a:t>
              </a:r>
              <a:r>
                <a:rPr lang="zh-CN" altLang="en-US"/>
                <a:t>、剂数</a:t>
              </a:r>
              <a:endParaRPr lang="zh-CN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426" y="1661"/>
              <a:ext cx="3644" cy="7842"/>
            </a:xfrm>
            <a:prstGeom prst="rect">
              <a:avLst/>
            </a:prstGeom>
          </p:spPr>
        </p:pic>
        <p:sp>
          <p:nvSpPr>
            <p:cNvPr id="11" name="线形标注 2(带强调线) 10"/>
            <p:cNvSpPr/>
            <p:nvPr>
              <p:custDataLst>
                <p:tags r:id="rId8"/>
              </p:custDataLst>
            </p:nvPr>
          </p:nvSpPr>
          <p:spPr>
            <a:xfrm>
              <a:off x="9093" y="5659"/>
              <a:ext cx="4001" cy="2317"/>
            </a:xfrm>
            <a:prstGeom prst="accentCallout2">
              <a:avLst>
                <a:gd name="adj1" fmla="val 19810"/>
                <a:gd name="adj2" fmla="val 102574"/>
                <a:gd name="adj3" fmla="val 20069"/>
                <a:gd name="adj4" fmla="val 108097"/>
                <a:gd name="adj5" fmla="val -50366"/>
                <a:gd name="adj6" fmla="val 174906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剂数：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</a:rPr>
                <a:t>有效范围（</a:t>
              </a:r>
              <a:r>
                <a:rPr lang="en-US" altLang="zh-CN">
                  <a:solidFill>
                    <a:schemeClr val="tx1"/>
                  </a:solidFill>
                </a:rPr>
                <a:t>0</a:t>
              </a:r>
              <a:r>
                <a:rPr lang="zh-CN" altLang="en-US">
                  <a:solidFill>
                    <a:schemeClr val="tx1"/>
                  </a:solidFill>
                </a:rPr>
                <a:t>，</a:t>
              </a:r>
              <a:r>
                <a:rPr lang="en-US" altLang="zh-CN">
                  <a:solidFill>
                    <a:schemeClr val="tx1"/>
                  </a:solidFill>
                </a:rPr>
                <a:t>999</a:t>
              </a:r>
              <a:r>
                <a:rPr lang="zh-CN" altLang="en-US">
                  <a:solidFill>
                    <a:schemeClr val="tx1"/>
                  </a:solidFill>
                </a:rPr>
                <a:t>】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</a:rPr>
                <a:t>若输入值有误，提示</a:t>
              </a:r>
              <a:r>
                <a:rPr lang="en-US" altLang="zh-CN">
                  <a:solidFill>
                    <a:schemeClr val="tx1"/>
                  </a:solidFill>
                </a:rPr>
                <a:t>“</a:t>
              </a:r>
              <a:r>
                <a:rPr lang="zh-CN" altLang="en-US">
                  <a:solidFill>
                    <a:schemeClr val="tx1"/>
                  </a:solidFill>
                </a:rPr>
                <a:t>剂数格式有误</a:t>
              </a:r>
              <a:r>
                <a:rPr lang="en-US" altLang="zh-CN">
                  <a:solidFill>
                    <a:schemeClr val="tx1"/>
                  </a:solidFill>
                </a:rPr>
                <a:t>”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763905" y="638175"/>
            <a:ext cx="10657205" cy="5405120"/>
            <a:chOff x="1203" y="1005"/>
            <a:chExt cx="16783" cy="8512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1203" y="1005"/>
              <a:ext cx="30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6</a:t>
              </a:r>
              <a:r>
                <a:rPr lang="zh-CN" altLang="en-US"/>
                <a:t>、是否代煎</a:t>
              </a:r>
              <a:endParaRPr lang="zh-CN"/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10569" y="1005"/>
              <a:ext cx="23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7</a:t>
              </a:r>
              <a:r>
                <a:rPr lang="zh-CN" altLang="en-US"/>
                <a:t>、选择门店</a:t>
              </a:r>
              <a:endParaRPr lang="zh-CN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7" y="1659"/>
              <a:ext cx="3620" cy="7844"/>
            </a:xfrm>
            <a:prstGeom prst="rect">
              <a:avLst/>
            </a:prstGeom>
          </p:spPr>
        </p:pic>
        <p:sp>
          <p:nvSpPr>
            <p:cNvPr id="7" name="线形标注 2(带强调线) 6"/>
            <p:cNvSpPr/>
            <p:nvPr>
              <p:custDataLst>
                <p:tags r:id="rId5"/>
              </p:custDataLst>
            </p:nvPr>
          </p:nvSpPr>
          <p:spPr>
            <a:xfrm>
              <a:off x="5139" y="2587"/>
              <a:ext cx="2764" cy="1443"/>
            </a:xfrm>
            <a:prstGeom prst="accentCallout2">
              <a:avLst>
                <a:gd name="adj1" fmla="val 72972"/>
                <a:gd name="adj2" fmla="val -1410"/>
                <a:gd name="adj3" fmla="val 73596"/>
                <a:gd name="adj4" fmla="val -6729"/>
                <a:gd name="adj5" fmla="val 149757"/>
                <a:gd name="adj6" fmla="val -33357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是否代煎：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  <a:sym typeface="+mn-ea"/>
                </a:rPr>
                <a:t>默认选中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“</a:t>
              </a:r>
              <a:r>
                <a:rPr lang="zh-CN">
                  <a:solidFill>
                    <a:schemeClr val="tx1"/>
                  </a:solidFill>
                  <a:sym typeface="+mn-ea"/>
                </a:rPr>
                <a:t>否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”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03" y="1662"/>
              <a:ext cx="3783" cy="785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99" y="1663"/>
              <a:ext cx="3787" cy="7854"/>
            </a:xfrm>
            <a:prstGeom prst="rect">
              <a:avLst/>
            </a:prstGeom>
          </p:spPr>
        </p:pic>
        <p:sp>
          <p:nvSpPr>
            <p:cNvPr id="11" name="线形标注 2(带强调线) 10"/>
            <p:cNvSpPr/>
            <p:nvPr>
              <p:custDataLst>
                <p:tags r:id="rId8"/>
              </p:custDataLst>
            </p:nvPr>
          </p:nvSpPr>
          <p:spPr>
            <a:xfrm>
              <a:off x="4989" y="4366"/>
              <a:ext cx="5283" cy="3691"/>
            </a:xfrm>
            <a:prstGeom prst="accentCallout2">
              <a:avLst>
                <a:gd name="adj1" fmla="val 19162"/>
                <a:gd name="adj2" fmla="val 102199"/>
                <a:gd name="adj3" fmla="val 19466"/>
                <a:gd name="adj4" fmla="val 106568"/>
                <a:gd name="adj5" fmla="val -42339"/>
                <a:gd name="adj6" fmla="val 137327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zh-CN" altLang="en-US">
                  <a:solidFill>
                    <a:schemeClr val="tx1"/>
                  </a:solidFill>
                </a:rPr>
                <a:t>选择门店：</a:t>
              </a:r>
              <a:endParaRPr lang="zh-CN" altLang="en-US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</a:rPr>
                <a:t>根据是否代煎展示对应门店</a:t>
              </a:r>
              <a:endParaRPr lang="zh-CN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>
                  <a:solidFill>
                    <a:schemeClr val="tx1"/>
                  </a:solidFill>
                </a:rPr>
                <a:t>默认展示可配送到当前定位的门店</a:t>
              </a:r>
              <a:r>
                <a:rPr>
                  <a:solidFill>
                    <a:schemeClr val="tx1"/>
                  </a:solidFill>
                  <a:sym typeface="+mn-ea"/>
                </a:rPr>
                <a:t>以及所有支持快递的门店信息</a:t>
              </a:r>
              <a:endParaRPr lang="zh-CN">
                <a:solidFill>
                  <a:schemeClr val="tx1"/>
                </a:solidFill>
              </a:endParaRPr>
            </a:p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>
                  <a:solidFill>
                    <a:schemeClr val="tx1"/>
                  </a:solidFill>
                </a:rPr>
                <a:t>用户可搜索具体地址或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修改定位，查看附近可下单门店</a:t>
              </a:r>
              <a:endParaRPr>
                <a:solidFill>
                  <a:schemeClr val="tx1"/>
                </a:solidFill>
              </a:endParaRPr>
            </a:p>
          </p:txBody>
        </p:sp>
      </p:grp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6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6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1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7、20、21、22、23、24、27、30、34、37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0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TEMPLATE_THUMBS_INDEX" val="1、4、7、9、12、17、20、21、22、23、26、29、31、33、35、36、37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610"/>
  <p:tag name="KSO_WM_TEMPLATE_MASTER_TYPE" val="1"/>
</p:tagLst>
</file>

<file path=ppt/tags/tag276.xml><?xml version="1.0" encoding="utf-8"?>
<p:tagLst xmlns:p="http://schemas.openxmlformats.org/presentationml/2006/main">
  <p:tag name="KSO_WM_FULL_TEXT_BEAUTIFY_COPY_ID" val="10"/>
</p:tagLst>
</file>

<file path=ppt/tags/tag277.xml><?xml version="1.0" encoding="utf-8"?>
<p:tagLst xmlns:p="http://schemas.openxmlformats.org/presentationml/2006/main">
  <p:tag name="KSO_WM_FULL_TEXT_BEAUTIFY_COPY_ID" val="20"/>
</p:tagLst>
</file>

<file path=ppt/tags/tag278.xml><?xml version="1.0" encoding="utf-8"?>
<p:tagLst xmlns:p="http://schemas.openxmlformats.org/presentationml/2006/main">
  <p:tag name="KSO_WM_FULL_TEXT_BEAUTIFY_COPY_ID" val="23"/>
</p:tagLst>
</file>

<file path=ppt/tags/tag27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0"/>
  <p:tag name="KSO_WM_SPECIAL_SOURCE" val="bdnull"/>
  <p:tag name="KSO_WM_FULL_TEXT_BEAUTIFY_COPY_ID" val="150995205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16"/>
  <p:tag name="KSO_WM_UNIT_ID" val="custom20204416_4*a*1"/>
  <p:tag name="KSO_WM_UNIT_ISNUMDGMTITLE" val="0"/>
  <p:tag name="KSO_WM_UNIT_TEXT_FILL_FORE_SCHEMECOLOR_INDEX" val="13"/>
  <p:tag name="KSO_WM_UNIT_TEXT_FILL_TYPE" val="1"/>
  <p:tag name="KSO_WM_UNIT_USESOURCEFORMAT_APPLY" val="1"/>
  <p:tag name="KSO_WM_FULL_TEXT_BEAUTIFY_COPY_ID" val="4"/>
</p:tagLst>
</file>

<file path=ppt/tags/tag281.xml><?xml version="1.0" encoding="utf-8"?>
<p:tagLst xmlns:p="http://schemas.openxmlformats.org/presentationml/2006/main">
  <p:tag name="KSO_WM_FULL_TEXT_BEAUTIFY_COPY_ID" val="6"/>
</p:tagLst>
</file>

<file path=ppt/tags/tag282.xml><?xml version="1.0" encoding="utf-8"?>
<p:tagLst xmlns:p="http://schemas.openxmlformats.org/presentationml/2006/main">
  <p:tag name="KSO_WM_FULL_TEXT_BEAUTIFY_COPY_ID" val="9"/>
</p:tagLst>
</file>

<file path=ppt/tags/tag283.xml><?xml version="1.0" encoding="utf-8"?>
<p:tagLst xmlns:p="http://schemas.openxmlformats.org/presentationml/2006/main">
  <p:tag name="KSO_WM_FULL_TEXT_BEAUTIFY_COPY_ID" val="10"/>
</p:tagLst>
</file>

<file path=ppt/tags/tag284.xml><?xml version="1.0" encoding="utf-8"?>
<p:tagLst xmlns:p="http://schemas.openxmlformats.org/presentationml/2006/main">
  <p:tag name="KSO_WM_FULL_TEXT_BEAUTIFY_COPY_ID" val="11"/>
</p:tagLst>
</file>

<file path=ppt/tags/tag285.xml><?xml version="1.0" encoding="utf-8"?>
<p:tagLst xmlns:p="http://schemas.openxmlformats.org/presentationml/2006/main">
  <p:tag name="KSO_WM_FULL_TEXT_BEAUTIFY_COPY_ID" val="14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416_4*i*1"/>
  <p:tag name="KSO_WM_TEMPLATE_CATEGORY" val="custom"/>
  <p:tag name="KSO_WM_TEMPLATE_INDEX" val="20204416"/>
  <p:tag name="KSO_WM_UNIT_LAYERLEVEL" val="1"/>
  <p:tag name="KSO_WM_TAG_VERSION" val="1.0"/>
  <p:tag name="KSO_WM_BEAUTIFY_FLAG" val="#wm#"/>
  <p:tag name="KSO_WM_UNIT_USESOURCEFORMAT_APPLY" val="1"/>
</p:tagLst>
</file>

<file path=ppt/tags/tag287.xml><?xml version="1.0" encoding="utf-8"?>
<p:tagLst xmlns:p="http://schemas.openxmlformats.org/presentationml/2006/main">
  <p:tag name="KSO_WM_UNIT_VALUE" val="109*1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16"/>
  <p:tag name="KSO_WM_UNIT_ID" val="custom20204416_4*l_h_x*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FULL_TEXT_BEAUTIFY_COPY_ID" val="51"/>
</p:tagLst>
</file>

<file path=ppt/tags/tag288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16"/>
  <p:tag name="KSO_WM_UNIT_ID" val="custom20204416_4*l_h_a*1_2_1"/>
  <p:tag name="KSO_WM_UNIT_ISNUMDGMTITLE" val="0"/>
  <p:tag name="KSO_WM_UNIT_TEXT_FILL_FORE_SCHEMECOLOR_INDEX" val="13"/>
  <p:tag name="KSO_WM_UNIT_TEXT_FILL_TYPE" val="1"/>
  <p:tag name="KSO_WM_UNIT_USESOURCEFORMAT_APPLY" val="1"/>
  <p:tag name="KSO_WM_FULL_TEXT_BEAUTIFY_COPY_ID" val="72"/>
</p:tagLst>
</file>

<file path=ppt/tags/tag28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16"/>
  <p:tag name="KSO_WM_UNIT_ID" val="custom20204416_4*l_h_a*1_1_1"/>
  <p:tag name="KSO_WM_UNIT_ISNUMDGMTITLE" val="0"/>
  <p:tag name="KSO_WM_UNIT_TEXT_FILL_FORE_SCHEMECOLOR_INDEX" val="13"/>
  <p:tag name="KSO_WM_UNIT_TEXT_FILL_TYPE" val="1"/>
  <p:tag name="KSO_WM_UNIT_USESOURCEFORMAT_APPLY" val="1"/>
  <p:tag name="KSO_WM_FULL_TEXT_BEAUTIFY_COPY_ID" val="1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VALUE" val="109*1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16"/>
  <p:tag name="KSO_WM_UNIT_ID" val="custom20204416_4*l_h_x*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FULL_TEXT_BEAUTIFY_COPY_ID" val="17"/>
</p:tagLst>
</file>

<file path=ppt/tags/tag291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416"/>
  <p:tag name="KSO_WM_SLIDE_ID" val="custom20204416_4"/>
  <p:tag name="KSO_WM_SPECIAL_SOURCE" val="bdnull"/>
  <p:tag name="KSO_WM_FULL_TEXT_BEAUTIFY_COPY_ID" val="150995206"/>
</p:tagLst>
</file>

<file path=ppt/tags/tag292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7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添加大标题"/>
  <p:tag name="KSO_WM_FULL_TEXT_BEAUTIFY_COPY_ID" val="3"/>
</p:tagLst>
</file>

<file path=ppt/tags/tag293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610_7*b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，以便观者可以准确理解您所传达的信息"/>
  <p:tag name="KSO_WM_FULL_TEXT_BEAUTIFY_COPY_ID" val="2"/>
</p:tagLst>
</file>

<file path=ppt/tags/tag294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10_7*e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01"/>
  <p:tag name="KSO_WM_FULL_TEXT_BEAUTIFY_COPY_ID" val="8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0_7*i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FULL_TEXT_BEAUTIFY_COPY_ID" val="9"/>
</p:tagLst>
</file>

<file path=ppt/tags/tag296.xml><?xml version="1.0" encoding="utf-8"?>
<p:tagLst xmlns:p="http://schemas.openxmlformats.org/presentationml/2006/main">
  <p:tag name="KSO_WM_SLIDE_ID" val="custom202046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10"/>
  <p:tag name="KSO_WM_SLIDE_LAYOUT" val="a_b_e"/>
  <p:tag name="KSO_WM_SLIDE_LAYOUT_CNT" val="1_1_1"/>
  <p:tag name="KSO_WM_SPECIAL_SOURCE" val="bdnull"/>
  <p:tag name="KSO_WM_FULL_TEXT_BEAUTIFY_COPY_ID" val="150995207"/>
</p:tagLst>
</file>

<file path=ppt/tags/tag297.xml><?xml version="1.0" encoding="utf-8"?>
<p:tagLst xmlns:p="http://schemas.openxmlformats.org/presentationml/2006/main">
  <p:tag name="KSO_WM_FULL_TEXT_BEAUTIFY_COPY_ID" val="10"/>
</p:tagLst>
</file>

<file path=ppt/tags/tag298.xml><?xml version="1.0" encoding="utf-8"?>
<p:tagLst xmlns:p="http://schemas.openxmlformats.org/presentationml/2006/main">
  <p:tag name="KSO_WM_FULL_TEXT_BEAUTIFY_COPY_ID" val="16"/>
</p:tagLst>
</file>

<file path=ppt/tags/tag299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2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FULL_TEXT_BEAUTIFY_COPY_ID" val="10"/>
</p:tagLst>
</file>

<file path=ppt/tags/tag301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2"/>
</p:tagLst>
</file>

<file path=ppt/tags/tag302.xml><?xml version="1.0" encoding="utf-8"?>
<p:tagLst xmlns:p="http://schemas.openxmlformats.org/presentationml/2006/main">
  <p:tag name="KSO_WM_FULL_TEXT_BEAUTIFY_COPY_ID" val="10"/>
</p:tagLst>
</file>

<file path=ppt/tags/tag303.xml><?xml version="1.0" encoding="utf-8"?>
<p:tagLst xmlns:p="http://schemas.openxmlformats.org/presentationml/2006/main">
  <p:tag name="KSO_WM_FULL_TEXT_BEAUTIFY_COPY_ID" val="11"/>
</p:tagLst>
</file>

<file path=ppt/tags/tag304.xml><?xml version="1.0" encoding="utf-8"?>
<p:tagLst xmlns:p="http://schemas.openxmlformats.org/presentationml/2006/main">
  <p:tag name="KSO_WM_FULL_TEXT_BEAUTIFY_COPY_ID" val="14"/>
</p:tagLst>
</file>

<file path=ppt/tags/tag305.xml><?xml version="1.0" encoding="utf-8"?>
<p:tagLst xmlns:p="http://schemas.openxmlformats.org/presentationml/2006/main">
  <p:tag name="KSO_WM_FULL_TEXT_BEAUTIFY_COPY_ID" val="15"/>
</p:tagLst>
</file>

<file path=ppt/tags/tag306.xml><?xml version="1.0" encoding="utf-8"?>
<p:tagLst xmlns:p="http://schemas.openxmlformats.org/presentationml/2006/main">
  <p:tag name="KSO_WM_FULL_TEXT_BEAUTIFY_COPY_ID" val="15"/>
</p:tagLst>
</file>

<file path=ppt/tags/tag307.xml><?xml version="1.0" encoding="utf-8"?>
<p:tagLst xmlns:p="http://schemas.openxmlformats.org/presentationml/2006/main">
  <p:tag name="KSO_WM_FULL_TEXT_BEAUTIFY_COPY_ID" val="16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2"/>
</p:tagLst>
</file>

<file path=ppt/tags/tag309.xml><?xml version="1.0" encoding="utf-8"?>
<p:tagLst xmlns:p="http://schemas.openxmlformats.org/presentationml/2006/main">
  <p:tag name="KSO_WM_FULL_TEXT_BEAUTIFY_COPY_ID" val="1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FULL_TEXT_BEAUTIFY_COPY_ID" val="4"/>
</p:tagLst>
</file>

<file path=ppt/tags/tag311.xml><?xml version="1.0" encoding="utf-8"?>
<p:tagLst xmlns:p="http://schemas.openxmlformats.org/presentationml/2006/main">
  <p:tag name="KSO_WM_FULL_TEXT_BEAUTIFY_COPY_ID" val="5"/>
</p:tagLst>
</file>

<file path=ppt/tags/tag312.xml><?xml version="1.0" encoding="utf-8"?>
<p:tagLst xmlns:p="http://schemas.openxmlformats.org/presentationml/2006/main">
  <p:tag name="KSO_WM_FULL_TEXT_BEAUTIFY_COPY_ID" val="6"/>
</p:tagLst>
</file>

<file path=ppt/tags/tag313.xml><?xml version="1.0" encoding="utf-8"?>
<p:tagLst xmlns:p="http://schemas.openxmlformats.org/presentationml/2006/main">
  <p:tag name="KSO_WM_FULL_TEXT_BEAUTIFY_COPY_ID" val="16"/>
</p:tagLst>
</file>

<file path=ppt/tags/tag314.xml><?xml version="1.0" encoding="utf-8"?>
<p:tagLst xmlns:p="http://schemas.openxmlformats.org/presentationml/2006/main">
  <p:tag name="KSO_WM_FULL_TEXT_BEAUTIFY_COPY_ID" val="7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5"/>
</p:tagLst>
</file>

<file path=ppt/tags/tag316.xml><?xml version="1.0" encoding="utf-8"?>
<p:tagLst xmlns:p="http://schemas.openxmlformats.org/presentationml/2006/main">
  <p:tag name="KSO_WM_FULL_TEXT_BEAUTIFY_COPY_ID" val="10"/>
</p:tagLst>
</file>

<file path=ppt/tags/tag317.xml><?xml version="1.0" encoding="utf-8"?>
<p:tagLst xmlns:p="http://schemas.openxmlformats.org/presentationml/2006/main">
  <p:tag name="KSO_WM_FULL_TEXT_BEAUTIFY_COPY_ID" val="7"/>
</p:tagLst>
</file>

<file path=ppt/tags/tag318.xml><?xml version="1.0" encoding="utf-8"?>
<p:tagLst xmlns:p="http://schemas.openxmlformats.org/presentationml/2006/main">
  <p:tag name="KSO_WM_FULL_TEXT_BEAUTIFY_COPY_ID" val="10"/>
</p:tagLst>
</file>

<file path=ppt/tags/tag319.xml><?xml version="1.0" encoding="utf-8"?>
<p:tagLst xmlns:p="http://schemas.openxmlformats.org/presentationml/2006/main">
  <p:tag name="KSO_WM_FULL_TEXT_BEAUTIFY_COPY_ID" val="7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21.xml><?xml version="1.0" encoding="utf-8"?>
<p:tagLst xmlns:p="http://schemas.openxmlformats.org/presentationml/2006/main">
  <p:tag name="KSO_WM_FULL_TEXT_BEAUTIFY_COPY_ID" val="10"/>
</p:tagLst>
</file>

<file path=ppt/tags/tag322.xml><?xml version="1.0" encoding="utf-8"?>
<p:tagLst xmlns:p="http://schemas.openxmlformats.org/presentationml/2006/main">
  <p:tag name="KSO_WM_FULL_TEXT_BEAUTIFY_COPY_ID" val="10"/>
</p:tagLst>
</file>

<file path=ppt/tags/tag323.xml><?xml version="1.0" encoding="utf-8"?>
<p:tagLst xmlns:p="http://schemas.openxmlformats.org/presentationml/2006/main">
  <p:tag name="KSO_WM_FULL_TEXT_BEAUTIFY_COPY_ID" val="7"/>
</p:tagLst>
</file>

<file path=ppt/tags/tag324.xml><?xml version="1.0" encoding="utf-8"?>
<p:tagLst xmlns:p="http://schemas.openxmlformats.org/presentationml/2006/main">
  <p:tag name="KSO_WM_FULL_TEXT_BEAUTIFY_COPY_ID" val="7"/>
</p:tagLst>
</file>

<file path=ppt/tags/tag325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26.xml><?xml version="1.0" encoding="utf-8"?>
<p:tagLst xmlns:p="http://schemas.openxmlformats.org/presentationml/2006/main">
  <p:tag name="KSO_WM_FULL_TEXT_BEAUTIFY_COPY_ID" val="10"/>
</p:tagLst>
</file>

<file path=ppt/tags/tag327.xml><?xml version="1.0" encoding="utf-8"?>
<p:tagLst xmlns:p="http://schemas.openxmlformats.org/presentationml/2006/main">
  <p:tag name="KSO_WM_FULL_TEXT_BEAUTIFY_COPY_ID" val="7"/>
</p:tagLst>
</file>

<file path=ppt/tags/tag328.xml><?xml version="1.0" encoding="utf-8"?>
<p:tagLst xmlns:p="http://schemas.openxmlformats.org/presentationml/2006/main">
  <p:tag name="KSO_WM_FULL_TEXT_BEAUTIFY_COPY_ID" val="7"/>
</p:tagLst>
</file>

<file path=ppt/tags/tag329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FULL_TEXT_BEAUTIFY_COPY_ID" val="10"/>
</p:tagLst>
</file>

<file path=ppt/tags/tag331.xml><?xml version="1.0" encoding="utf-8"?>
<p:tagLst xmlns:p="http://schemas.openxmlformats.org/presentationml/2006/main">
  <p:tag name="KSO_WM_FULL_TEXT_BEAUTIFY_COPY_ID" val="7"/>
</p:tagLst>
</file>

<file path=ppt/tags/tag332.xml><?xml version="1.0" encoding="utf-8"?>
<p:tagLst xmlns:p="http://schemas.openxmlformats.org/presentationml/2006/main">
  <p:tag name="KSO_WM_FULL_TEXT_BEAUTIFY_COPY_ID" val="7"/>
</p:tagLst>
</file>

<file path=ppt/tags/tag333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34.xml><?xml version="1.0" encoding="utf-8"?>
<p:tagLst xmlns:p="http://schemas.openxmlformats.org/presentationml/2006/main">
  <p:tag name="KSO_WM_FULL_TEXT_BEAUTIFY_COPY_ID" val="7"/>
</p:tagLst>
</file>

<file path=ppt/tags/tag335.xml><?xml version="1.0" encoding="utf-8"?>
<p:tagLst xmlns:p="http://schemas.openxmlformats.org/presentationml/2006/main">
  <p:tag name="KSO_WM_FULL_TEXT_BEAUTIFY_COPY_ID" val="7"/>
</p:tagLst>
</file>

<file path=ppt/tags/tag336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37.xml><?xml version="1.0" encoding="utf-8"?>
<p:tagLst xmlns:p="http://schemas.openxmlformats.org/presentationml/2006/main">
  <p:tag name="KSO_WM_FULL_TEXT_BEAUTIFY_COPY_ID" val="10"/>
</p:tagLst>
</file>

<file path=ppt/tags/tag338.xml><?xml version="1.0" encoding="utf-8"?>
<p:tagLst xmlns:p="http://schemas.openxmlformats.org/presentationml/2006/main">
  <p:tag name="KSO_WM_UNIT_PLACING_PICTURE_USER_VIEWPORT" val="{&quot;height&quot;:7851,&quot;width&quot;:3773}"/>
</p:tagLst>
</file>

<file path=ppt/tags/tag339.xml><?xml version="1.0" encoding="utf-8"?>
<p:tagLst xmlns:p="http://schemas.openxmlformats.org/presentationml/2006/main">
  <p:tag name="KSO_WM_FULL_TEXT_BEAUTIFY_COPY_ID" val="7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PLACING_PICTURE_USER_VIEWPORT" val="{&quot;height&quot;:7951,&quot;width&quot;:3860}"/>
</p:tagLst>
</file>

<file path=ppt/tags/tag341.xml><?xml version="1.0" encoding="utf-8"?>
<p:tagLst xmlns:p="http://schemas.openxmlformats.org/presentationml/2006/main">
  <p:tag name="KSO_WM_FULL_TEXT_BEAUTIFY_COPY_ID" val="7"/>
</p:tagLst>
</file>

<file path=ppt/tags/tag342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43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7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添加大标题"/>
  <p:tag name="KSO_WM_FULL_TEXT_BEAUTIFY_COPY_ID" val="3"/>
</p:tagLst>
</file>

<file path=ppt/tags/tag344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610_7*b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，以便观者可以准确理解您所传达的信息"/>
  <p:tag name="KSO_WM_FULL_TEXT_BEAUTIFY_COPY_ID" val="2"/>
</p:tagLst>
</file>

<file path=ppt/tags/tag345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10_7*e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01"/>
  <p:tag name="KSO_WM_FULL_TEXT_BEAUTIFY_COPY_ID" val="8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0_7*i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FULL_TEXT_BEAUTIFY_COPY_ID" val="9"/>
</p:tagLst>
</file>

<file path=ppt/tags/tag347.xml><?xml version="1.0" encoding="utf-8"?>
<p:tagLst xmlns:p="http://schemas.openxmlformats.org/presentationml/2006/main">
  <p:tag name="KSO_WM_SLIDE_ID" val="custom202046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10"/>
  <p:tag name="KSO_WM_SLIDE_LAYOUT" val="a_b_e"/>
  <p:tag name="KSO_WM_SLIDE_LAYOUT_CNT" val="1_1_1"/>
  <p:tag name="KSO_WM_SPECIAL_SOURCE" val="bdnull"/>
  <p:tag name="KSO_WM_FULL_TEXT_BEAUTIFY_COPY_ID" val="150995208"/>
</p:tagLst>
</file>

<file path=ppt/tags/tag348.xml><?xml version="1.0" encoding="utf-8"?>
<p:tagLst xmlns:p="http://schemas.openxmlformats.org/presentationml/2006/main">
  <p:tag name="KSO_WM_FULL_TEXT_BEAUTIFY_COPY_ID" val="10"/>
</p:tagLst>
</file>

<file path=ppt/tags/tag349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FULL_TEXT_BEAUTIFY_COPY_ID" val="10"/>
</p:tagLst>
</file>

<file path=ppt/tags/tag351.xml><?xml version="1.0" encoding="utf-8"?>
<p:tagLst xmlns:p="http://schemas.openxmlformats.org/presentationml/2006/main">
  <p:tag name="KSO_WM_UNIT_PLACING_PICTURE_USER_VIEWPORT" val="{&quot;height&quot;:3256,&quot;width&quot;:13525}"/>
</p:tagLst>
</file>

<file path=ppt/tags/tag352.xml><?xml version="1.0" encoding="utf-8"?>
<p:tagLst xmlns:p="http://schemas.openxmlformats.org/presentationml/2006/main">
  <p:tag name="KSO_WM_UNIT_PLACING_PICTURE_USER_VIEWPORT" val="{&quot;height&quot;:7851,&quot;width&quot;:3803}"/>
</p:tagLst>
</file>

<file path=ppt/tags/tag353.xml><?xml version="1.0" encoding="utf-8"?>
<p:tagLst xmlns:p="http://schemas.openxmlformats.org/presentationml/2006/main">
  <p:tag name="KSO_WM_UNIT_PLACING_PICTURE_USER_VIEWPORT" val="{&quot;height&quot;:3810,&quot;width&quot;:13489}"/>
</p:tagLst>
</file>

<file path=ppt/tags/tag354.xml><?xml version="1.0" encoding="utf-8"?>
<p:tagLst xmlns:p="http://schemas.openxmlformats.org/presentationml/2006/main">
  <p:tag name="KSO_WM_FULL_TEXT_BEAUTIFY_COPY_ID" val="10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56.xml><?xml version="1.0" encoding="utf-8"?>
<p:tagLst xmlns:p="http://schemas.openxmlformats.org/presentationml/2006/main">
  <p:tag name="KSO_WM_FULL_TEXT_BEAUTIFY_COPY_ID" val="10"/>
</p:tagLst>
</file>

<file path=ppt/tags/tag357.xml><?xml version="1.0" encoding="utf-8"?>
<p:tagLst xmlns:p="http://schemas.openxmlformats.org/presentationml/2006/main">
  <p:tag name="KSO_WM_UNIT_PLACING_PICTURE_USER_VIEWPORT" val="{&quot;height&quot;:5055,&quot;width&quot;:25830}"/>
</p:tagLst>
</file>

<file path=ppt/tags/tag358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59.xml><?xml version="1.0" encoding="utf-8"?>
<p:tagLst xmlns:p="http://schemas.openxmlformats.org/presentationml/2006/main">
  <p:tag name="KSO_WM_FULL_TEXT_BEAUTIFY_COPY_ID" val="1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FULL_TEXT_BEAUTIFY_COPY_ID" val="7"/>
</p:tagLst>
</file>

<file path=ppt/tags/tag361.xml><?xml version="1.0" encoding="utf-8"?>
<p:tagLst xmlns:p="http://schemas.openxmlformats.org/presentationml/2006/main">
  <p:tag name="KSO_WM_FULL_TEXT_BEAUTIFY_COPY_ID" val="7"/>
</p:tagLst>
</file>

<file path=ppt/tags/tag362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63.xml><?xml version="1.0" encoding="utf-8"?>
<p:tagLst xmlns:p="http://schemas.openxmlformats.org/presentationml/2006/main">
  <p:tag name="KSO_WM_FULL_TEXT_BEAUTIFY_COPY_ID" val="10"/>
</p:tagLst>
</file>

<file path=ppt/tags/tag364.xml><?xml version="1.0" encoding="utf-8"?>
<p:tagLst xmlns:p="http://schemas.openxmlformats.org/presentationml/2006/main">
  <p:tag name="KSO_WM_UNIT_PLACING_PICTURE_USER_VIEWPORT" val="{&quot;height&quot;:7864,&quot;width&quot;:3801}"/>
</p:tagLst>
</file>

<file path=ppt/tags/tag365.xml><?xml version="1.0" encoding="utf-8"?>
<p:tagLst xmlns:p="http://schemas.openxmlformats.org/presentationml/2006/main">
  <p:tag name="KSO_WM_FULL_TEXT_BEAUTIFY_COPY_ID" val="7"/>
</p:tagLst>
</file>

<file path=ppt/tags/tag366.xml><?xml version="1.0" encoding="utf-8"?>
<p:tagLst xmlns:p="http://schemas.openxmlformats.org/presentationml/2006/main">
  <p:tag name="KSO_WM_FULL_TEXT_BEAUTIFY_COPY_ID" val="7"/>
</p:tagLst>
</file>

<file path=ppt/tags/tag367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68.xml><?xml version="1.0" encoding="utf-8"?>
<p:tagLst xmlns:p="http://schemas.openxmlformats.org/presentationml/2006/main">
  <p:tag name="KSO_WM_FULL_TEXT_BEAUTIFY_COPY_ID" val="10"/>
</p:tagLst>
</file>

<file path=ppt/tags/tag369.xml><?xml version="1.0" encoding="utf-8"?>
<p:tagLst xmlns:p="http://schemas.openxmlformats.org/presentationml/2006/main">
  <p:tag name="KSO_WM_FULL_TEXT_BEAUTIFY_COPY_ID" val="7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71.xml><?xml version="1.0" encoding="utf-8"?>
<p:tagLst xmlns:p="http://schemas.openxmlformats.org/presentationml/2006/main">
  <p:tag name="KSO_WM_FULL_TEXT_BEAUTIFY_COPY_ID" val="10"/>
</p:tagLst>
</file>

<file path=ppt/tags/tag372.xml><?xml version="1.0" encoding="utf-8"?>
<p:tagLst xmlns:p="http://schemas.openxmlformats.org/presentationml/2006/main">
  <p:tag name="KSO_WM_FULL_TEXT_BEAUTIFY_COPY_ID" val="7"/>
</p:tagLst>
</file>

<file path=ppt/tags/tag373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74.xml><?xml version="1.0" encoding="utf-8"?>
<p:tagLst xmlns:p="http://schemas.openxmlformats.org/presentationml/2006/main">
  <p:tag name="KSO_WM_FULL_TEXT_BEAUTIFY_COPY_ID" val="10"/>
</p:tagLst>
</file>

<file path=ppt/tags/tag375.xml><?xml version="1.0" encoding="utf-8"?>
<p:tagLst xmlns:p="http://schemas.openxmlformats.org/presentationml/2006/main">
  <p:tag name="KSO_WM_FULL_TEXT_BEAUTIFY_COPY_ID" val="7"/>
</p:tagLst>
</file>

<file path=ppt/tags/tag376.xml><?xml version="1.0" encoding="utf-8"?>
<p:tagLst xmlns:p="http://schemas.openxmlformats.org/presentationml/2006/main">
  <p:tag name="KSO_WM_UNIT_PLACING_PICTURE_USER_VIEWPORT" val="{&quot;height&quot;:13635,&quot;width&quot;:6510}"/>
</p:tagLst>
</file>

<file path=ppt/tags/tag377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78.xml><?xml version="1.0" encoding="utf-8"?>
<p:tagLst xmlns:p="http://schemas.openxmlformats.org/presentationml/2006/main">
  <p:tag name="KSO_WM_FULL_TEXT_BEAUTIFY_COPY_ID" val="7"/>
</p:tagLst>
</file>

<file path=ppt/tags/tag379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FULL_TEXT_BEAUTIFY_COPY_ID" val="10"/>
</p:tagLst>
</file>

<file path=ppt/tags/tag381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82.xml><?xml version="1.0" encoding="utf-8"?>
<p:tagLst xmlns:p="http://schemas.openxmlformats.org/presentationml/2006/main">
  <p:tag name="KSO_WM_FULL_TEXT_BEAUTIFY_COPY_ID" val="10"/>
</p:tagLst>
</file>

<file path=ppt/tags/tag383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84.xml><?xml version="1.0" encoding="utf-8"?>
<p:tagLst xmlns:p="http://schemas.openxmlformats.org/presentationml/2006/main">
  <p:tag name="KSO_WM_FULL_TEXT_BEAUTIFY_COPY_ID" val="10"/>
</p:tagLst>
</file>

<file path=ppt/tags/tag385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  <p:tag name="KSO_WM_SPECIAL_SOURCE" val="bdnull"/>
  <p:tag name="KSO_WM_FULL_TEXT_BEAUTIFY_COPY_ID" val="150995246"/>
</p:tagLst>
</file>

<file path=ppt/tags/tag386.xml><?xml version="1.0" encoding="utf-8"?>
<p:tagLst xmlns:p="http://schemas.openxmlformats.org/presentationml/2006/main">
  <p:tag name="KSO_WM_UNIT_ISCONTENTSTITLE" val="0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37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谢谢观看"/>
  <p:tag name="KSO_WM_FULL_TEXT_BEAUTIFY_COPY_ID" val="4"/>
</p:tagLst>
</file>

<file path=ppt/tags/tag387.xml><?xml version="1.0" encoding="utf-8"?>
<p:tagLst xmlns:p="http://schemas.openxmlformats.org/presentationml/2006/main">
  <p:tag name="KSO_WM_SLIDE_ID" val="custom20204610_37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37"/>
  <p:tag name="KSO_WM_TAG_VERSION" val="1.0"/>
  <p:tag name="KSO_WM_BEAUTIFY_FLAG" val="#wm#"/>
  <p:tag name="KSO_WM_TEMPLATE_CATEGORY" val="custom"/>
  <p:tag name="KSO_WM_TEMPLATE_INDEX" val="20204610"/>
  <p:tag name="KSO_WM_SLIDE_LAYOUT" val="a_b"/>
  <p:tag name="KSO_WM_SLIDE_LAYOUT_CNT" val="1_1"/>
  <p:tag name="KSO_WM_SPECIAL_SOURCE" val="bdnull"/>
  <p:tag name="KSO_WM_FULL_TEXT_BEAUTIFY_COPY_ID" val="15099521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56">
      <a:dk1>
        <a:srgbClr val="000000"/>
      </a:dk1>
      <a:lt1>
        <a:srgbClr val="FFFFFF"/>
      </a:lt1>
      <a:dk2>
        <a:srgbClr val="F4F7FA"/>
      </a:dk2>
      <a:lt2>
        <a:srgbClr val="FFFFFF"/>
      </a:lt2>
      <a:accent1>
        <a:srgbClr val="387DD0"/>
      </a:accent1>
      <a:accent2>
        <a:srgbClr val="2E9CCE"/>
      </a:accent2>
      <a:accent3>
        <a:srgbClr val="37B9AA"/>
      </a:accent3>
      <a:accent4>
        <a:srgbClr val="43A198"/>
      </a:accent4>
      <a:accent5>
        <a:srgbClr val="CBB635"/>
      </a:accent5>
      <a:accent6>
        <a:srgbClr val="C18E71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1416">
      <a:dk1>
        <a:sysClr val="windowText" lastClr="000000"/>
      </a:dk1>
      <a:lt1>
        <a:sysClr val="window" lastClr="FFFFFF"/>
      </a:lt1>
      <a:dk2>
        <a:srgbClr val="E2EDFD"/>
      </a:dk2>
      <a:lt2>
        <a:srgbClr val="FFFFFF"/>
      </a:lt2>
      <a:accent1>
        <a:srgbClr val="1B57B5"/>
      </a:accent1>
      <a:accent2>
        <a:srgbClr val="1D85C9"/>
      </a:accent2>
      <a:accent3>
        <a:srgbClr val="1FB3DE"/>
      </a:accent3>
      <a:accent4>
        <a:srgbClr val="23BCC6"/>
      </a:accent4>
      <a:accent5>
        <a:srgbClr val="2AA083"/>
      </a:accent5>
      <a:accent6>
        <a:srgbClr val="31844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1809</Words>
  <Application>WPS 演示</Application>
  <PresentationFormat>宽屏</PresentationFormat>
  <Paragraphs>188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汉仪旗黑-85S</vt:lpstr>
      <vt:lpstr>Wingdings</vt:lpstr>
      <vt:lpstr>Calibri</vt:lpstr>
      <vt:lpstr>Arial Unicode MS</vt:lpstr>
      <vt:lpstr>Office 主题</vt:lpstr>
      <vt:lpstr>1_Office 主题​​</vt:lpstr>
      <vt:lpstr>2_Office 主题​​</vt:lpstr>
      <vt:lpstr>PowerPoint 演示文稿</vt:lpstr>
      <vt:lpstr>PowerPoint 演示文稿</vt:lpstr>
      <vt:lpstr>小程序端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门店聚合端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未央</cp:lastModifiedBy>
  <cp:revision>487</cp:revision>
  <dcterms:created xsi:type="dcterms:W3CDTF">2021-01-28T06:13:00Z</dcterms:created>
  <dcterms:modified xsi:type="dcterms:W3CDTF">2021-10-13T01:12:38Z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0BE5720509864979A5BC376DE3B390D2</vt:lpwstr>
  </property>
</Properties>
</file>